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</p:sldIdLst>
  <p:sldSz cx="15113000" cy="213741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あかかね Ultra-Bold" panose="020B0600070205080204" charset="-128"/>
      <p:regular r:id="rId7"/>
    </p:embeddedFont>
    <p:embeddedFont>
      <p:font typeface="Ipaex Mincho" panose="020B0600070205080204" charset="-128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F0"/>
    <a:srgbClr val="FFF5E8"/>
    <a:srgbClr val="EB6A46"/>
    <a:srgbClr val="2494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478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heme" Target="theme/theme1.xml"/><Relationship Id="rId5" Type="http://schemas.openxmlformats.org/officeDocument/2006/relationships/font" Target="fonts/font3.fntdata"/><Relationship Id="rId10" Type="http://schemas.openxmlformats.org/officeDocument/2006/relationships/viewProps" Target="viewProps.xml"/><Relationship Id="rId4" Type="http://schemas.openxmlformats.org/officeDocument/2006/relationships/font" Target="fonts/font2.fntdata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19" Type="http://schemas.openxmlformats.org/officeDocument/2006/relationships/image" Target="../media/image12.png"/><Relationship Id="rId4" Type="http://schemas.openxmlformats.org/officeDocument/2006/relationships/image" Target="../media/image2.png"/><Relationship Id="rId14" Type="http://schemas.openxmlformats.org/officeDocument/2006/relationships/image" Target="../media/image7.png"/><Relationship Id="rId22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A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65167" y="472733"/>
            <a:ext cx="14182666" cy="20438533"/>
          </a:xfrm>
          <a:custGeom>
            <a:avLst/>
            <a:gdLst/>
            <a:ahLst/>
            <a:cxnLst/>
            <a:rect l="l" t="t" r="r" b="b"/>
            <a:pathLst>
              <a:path w="2505027" h="3662354">
                <a:moveTo>
                  <a:pt x="40981" y="0"/>
                </a:moveTo>
                <a:lnTo>
                  <a:pt x="2464046" y="0"/>
                </a:lnTo>
                <a:cubicBezTo>
                  <a:pt x="2486679" y="0"/>
                  <a:pt x="2505027" y="18348"/>
                  <a:pt x="2505027" y="40981"/>
                </a:cubicBezTo>
                <a:lnTo>
                  <a:pt x="2505027" y="3621374"/>
                </a:lnTo>
                <a:cubicBezTo>
                  <a:pt x="2505027" y="3644007"/>
                  <a:pt x="2486679" y="3662354"/>
                  <a:pt x="2464046" y="3662354"/>
                </a:cubicBezTo>
                <a:lnTo>
                  <a:pt x="40981" y="3662354"/>
                </a:lnTo>
                <a:cubicBezTo>
                  <a:pt x="18348" y="3662354"/>
                  <a:pt x="0" y="3644007"/>
                  <a:pt x="0" y="3621374"/>
                </a:cubicBezTo>
                <a:lnTo>
                  <a:pt x="0" y="40981"/>
                </a:lnTo>
                <a:cubicBezTo>
                  <a:pt x="0" y="18348"/>
                  <a:pt x="18348" y="0"/>
                  <a:pt x="40981" y="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6" name="Freeform 6"/>
          <p:cNvSpPr/>
          <p:nvPr/>
        </p:nvSpPr>
        <p:spPr>
          <a:xfrm>
            <a:off x="678573" y="10840293"/>
            <a:ext cx="13755854" cy="9371757"/>
          </a:xfrm>
          <a:custGeom>
            <a:avLst/>
            <a:gdLst/>
            <a:ahLst/>
            <a:cxnLst/>
            <a:rect l="l" t="t" r="r" b="b"/>
            <a:pathLst>
              <a:path w="2464894" h="1761126">
                <a:moveTo>
                  <a:pt x="41648" y="0"/>
                </a:moveTo>
                <a:lnTo>
                  <a:pt x="2423246" y="0"/>
                </a:lnTo>
                <a:cubicBezTo>
                  <a:pt x="2446247" y="0"/>
                  <a:pt x="2464894" y="18646"/>
                  <a:pt x="2464894" y="41648"/>
                </a:cubicBezTo>
                <a:lnTo>
                  <a:pt x="2464894" y="1719479"/>
                </a:lnTo>
                <a:cubicBezTo>
                  <a:pt x="2464894" y="1742480"/>
                  <a:pt x="2446247" y="1761126"/>
                  <a:pt x="2423246" y="1761126"/>
                </a:cubicBezTo>
                <a:lnTo>
                  <a:pt x="41648" y="1761126"/>
                </a:lnTo>
                <a:cubicBezTo>
                  <a:pt x="18646" y="1761126"/>
                  <a:pt x="0" y="1742480"/>
                  <a:pt x="0" y="1719479"/>
                </a:cubicBezTo>
                <a:lnTo>
                  <a:pt x="0" y="41648"/>
                </a:lnTo>
                <a:cubicBezTo>
                  <a:pt x="0" y="18646"/>
                  <a:pt x="18646" y="0"/>
                  <a:pt x="41648" y="0"/>
                </a:cubicBezTo>
                <a:close/>
              </a:path>
            </a:pathLst>
          </a:custGeom>
          <a:solidFill>
            <a:srgbClr val="ED9378"/>
          </a:solidFill>
        </p:spPr>
      </p:sp>
      <p:grpSp>
        <p:nvGrpSpPr>
          <p:cNvPr id="89" name="グループ化 88"/>
          <p:cNvGrpSpPr/>
          <p:nvPr/>
        </p:nvGrpSpPr>
        <p:grpSpPr>
          <a:xfrm>
            <a:off x="1005428" y="11518436"/>
            <a:ext cx="4390412" cy="3498958"/>
            <a:chOff x="1005428" y="16349129"/>
            <a:chExt cx="4390412" cy="3498958"/>
          </a:xfrm>
        </p:grpSpPr>
        <p:sp>
          <p:nvSpPr>
            <p:cNvPr id="90" name="Freeform 24"/>
            <p:cNvSpPr/>
            <p:nvPr/>
          </p:nvSpPr>
          <p:spPr>
            <a:xfrm>
              <a:off x="1005428" y="16349129"/>
              <a:ext cx="3935521" cy="3498958"/>
            </a:xfrm>
            <a:custGeom>
              <a:avLst/>
              <a:gdLst/>
              <a:ahLst/>
              <a:cxnLst/>
              <a:rect l="l" t="t" r="r" b="b"/>
              <a:pathLst>
                <a:path w="4417327" h="3498958">
                  <a:moveTo>
                    <a:pt x="0" y="0"/>
                  </a:moveTo>
                  <a:lnTo>
                    <a:pt x="4417327" y="0"/>
                  </a:lnTo>
                  <a:lnTo>
                    <a:pt x="4417327" y="3498958"/>
                  </a:lnTo>
                  <a:lnTo>
                    <a:pt x="0" y="3498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9F0"/>
            </a:solidFill>
          </p:spPr>
        </p:sp>
        <p:sp>
          <p:nvSpPr>
            <p:cNvPr id="91" name="二等辺三角形 90"/>
            <p:cNvSpPr/>
            <p:nvPr/>
          </p:nvSpPr>
          <p:spPr>
            <a:xfrm rot="5400000">
              <a:off x="4477828" y="17851788"/>
              <a:ext cx="1353052" cy="482973"/>
            </a:xfrm>
            <a:prstGeom prst="triangle">
              <a:avLst/>
            </a:prstGeom>
            <a:solidFill>
              <a:srgbClr val="FFF9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5577454" y="11508411"/>
            <a:ext cx="4390412" cy="3498958"/>
            <a:chOff x="5577454" y="16339104"/>
            <a:chExt cx="4390412" cy="3498958"/>
          </a:xfrm>
        </p:grpSpPr>
        <p:sp>
          <p:nvSpPr>
            <p:cNvPr id="93" name="Freeform 24"/>
            <p:cNvSpPr/>
            <p:nvPr/>
          </p:nvSpPr>
          <p:spPr>
            <a:xfrm>
              <a:off x="5577454" y="16339104"/>
              <a:ext cx="3935521" cy="3498958"/>
            </a:xfrm>
            <a:custGeom>
              <a:avLst/>
              <a:gdLst/>
              <a:ahLst/>
              <a:cxnLst/>
              <a:rect l="l" t="t" r="r" b="b"/>
              <a:pathLst>
                <a:path w="4417327" h="3498958">
                  <a:moveTo>
                    <a:pt x="0" y="0"/>
                  </a:moveTo>
                  <a:lnTo>
                    <a:pt x="4417327" y="0"/>
                  </a:lnTo>
                  <a:lnTo>
                    <a:pt x="4417327" y="3498958"/>
                  </a:lnTo>
                  <a:lnTo>
                    <a:pt x="0" y="3498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9F0"/>
            </a:solidFill>
          </p:spPr>
        </p:sp>
        <p:sp>
          <p:nvSpPr>
            <p:cNvPr id="94" name="二等辺三角形 93"/>
            <p:cNvSpPr/>
            <p:nvPr/>
          </p:nvSpPr>
          <p:spPr>
            <a:xfrm rot="5400000">
              <a:off x="9049854" y="17841763"/>
              <a:ext cx="1353052" cy="482973"/>
            </a:xfrm>
            <a:prstGeom prst="triangle">
              <a:avLst/>
            </a:prstGeom>
            <a:solidFill>
              <a:srgbClr val="FFF9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5" name="Freeform 24"/>
          <p:cNvSpPr/>
          <p:nvPr/>
        </p:nvSpPr>
        <p:spPr>
          <a:xfrm>
            <a:off x="10149480" y="11525652"/>
            <a:ext cx="3935521" cy="3498958"/>
          </a:xfrm>
          <a:custGeom>
            <a:avLst/>
            <a:gdLst/>
            <a:ahLst/>
            <a:cxnLst/>
            <a:rect l="l" t="t" r="r" b="b"/>
            <a:pathLst>
              <a:path w="4417327" h="3498958">
                <a:moveTo>
                  <a:pt x="0" y="0"/>
                </a:moveTo>
                <a:lnTo>
                  <a:pt x="4417327" y="0"/>
                </a:lnTo>
                <a:lnTo>
                  <a:pt x="4417327" y="3498958"/>
                </a:lnTo>
                <a:lnTo>
                  <a:pt x="0" y="3498958"/>
                </a:lnTo>
                <a:lnTo>
                  <a:pt x="0" y="0"/>
                </a:lnTo>
                <a:close/>
              </a:path>
            </a:pathLst>
          </a:custGeom>
          <a:solidFill>
            <a:srgbClr val="FFF9F0"/>
          </a:solidFill>
        </p:spPr>
      </p:sp>
      <p:grpSp>
        <p:nvGrpSpPr>
          <p:cNvPr id="80" name="グループ化 79"/>
          <p:cNvGrpSpPr/>
          <p:nvPr/>
        </p:nvGrpSpPr>
        <p:grpSpPr>
          <a:xfrm>
            <a:off x="1005428" y="16349129"/>
            <a:ext cx="4390412" cy="3498958"/>
            <a:chOff x="1005428" y="16349129"/>
            <a:chExt cx="4390412" cy="3498958"/>
          </a:xfrm>
        </p:grpSpPr>
        <p:sp>
          <p:nvSpPr>
            <p:cNvPr id="24" name="Freeform 24"/>
            <p:cNvSpPr/>
            <p:nvPr/>
          </p:nvSpPr>
          <p:spPr>
            <a:xfrm>
              <a:off x="1005428" y="16349129"/>
              <a:ext cx="3935521" cy="3498958"/>
            </a:xfrm>
            <a:custGeom>
              <a:avLst/>
              <a:gdLst/>
              <a:ahLst/>
              <a:cxnLst/>
              <a:rect l="l" t="t" r="r" b="b"/>
              <a:pathLst>
                <a:path w="4417327" h="3498958">
                  <a:moveTo>
                    <a:pt x="0" y="0"/>
                  </a:moveTo>
                  <a:lnTo>
                    <a:pt x="4417327" y="0"/>
                  </a:lnTo>
                  <a:lnTo>
                    <a:pt x="4417327" y="3498958"/>
                  </a:lnTo>
                  <a:lnTo>
                    <a:pt x="0" y="3498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9F0"/>
            </a:solidFill>
          </p:spPr>
        </p:sp>
        <p:sp>
          <p:nvSpPr>
            <p:cNvPr id="70" name="二等辺三角形 69"/>
            <p:cNvSpPr/>
            <p:nvPr/>
          </p:nvSpPr>
          <p:spPr>
            <a:xfrm rot="5400000">
              <a:off x="4477828" y="17851788"/>
              <a:ext cx="1353052" cy="482973"/>
            </a:xfrm>
            <a:prstGeom prst="triangle">
              <a:avLst/>
            </a:prstGeom>
            <a:solidFill>
              <a:srgbClr val="FFF9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1" name="グループ化 80"/>
          <p:cNvGrpSpPr/>
          <p:nvPr/>
        </p:nvGrpSpPr>
        <p:grpSpPr>
          <a:xfrm>
            <a:off x="5577454" y="16339104"/>
            <a:ext cx="4390412" cy="3498958"/>
            <a:chOff x="5577454" y="16339104"/>
            <a:chExt cx="4390412" cy="3498958"/>
          </a:xfrm>
        </p:grpSpPr>
        <p:sp>
          <p:nvSpPr>
            <p:cNvPr id="76" name="Freeform 24"/>
            <p:cNvSpPr/>
            <p:nvPr/>
          </p:nvSpPr>
          <p:spPr>
            <a:xfrm>
              <a:off x="5577454" y="16339104"/>
              <a:ext cx="3935521" cy="3498958"/>
            </a:xfrm>
            <a:custGeom>
              <a:avLst/>
              <a:gdLst/>
              <a:ahLst/>
              <a:cxnLst/>
              <a:rect l="l" t="t" r="r" b="b"/>
              <a:pathLst>
                <a:path w="4417327" h="3498958">
                  <a:moveTo>
                    <a:pt x="0" y="0"/>
                  </a:moveTo>
                  <a:lnTo>
                    <a:pt x="4417327" y="0"/>
                  </a:lnTo>
                  <a:lnTo>
                    <a:pt x="4417327" y="3498958"/>
                  </a:lnTo>
                  <a:lnTo>
                    <a:pt x="0" y="3498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9F0"/>
            </a:solidFill>
          </p:spPr>
        </p:sp>
        <p:sp>
          <p:nvSpPr>
            <p:cNvPr id="77" name="二等辺三角形 76"/>
            <p:cNvSpPr/>
            <p:nvPr/>
          </p:nvSpPr>
          <p:spPr>
            <a:xfrm rot="5400000">
              <a:off x="9049854" y="17841763"/>
              <a:ext cx="1353052" cy="482973"/>
            </a:xfrm>
            <a:prstGeom prst="triangle">
              <a:avLst/>
            </a:prstGeom>
            <a:solidFill>
              <a:srgbClr val="FFF9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Freeform 24"/>
          <p:cNvSpPr/>
          <p:nvPr/>
        </p:nvSpPr>
        <p:spPr>
          <a:xfrm>
            <a:off x="10149480" y="16356345"/>
            <a:ext cx="3935521" cy="3498958"/>
          </a:xfrm>
          <a:custGeom>
            <a:avLst/>
            <a:gdLst/>
            <a:ahLst/>
            <a:cxnLst/>
            <a:rect l="l" t="t" r="r" b="b"/>
            <a:pathLst>
              <a:path w="4417327" h="3498958">
                <a:moveTo>
                  <a:pt x="0" y="0"/>
                </a:moveTo>
                <a:lnTo>
                  <a:pt x="4417327" y="0"/>
                </a:lnTo>
                <a:lnTo>
                  <a:pt x="4417327" y="3498958"/>
                </a:lnTo>
                <a:lnTo>
                  <a:pt x="0" y="3498958"/>
                </a:lnTo>
                <a:lnTo>
                  <a:pt x="0" y="0"/>
                </a:lnTo>
                <a:close/>
              </a:path>
            </a:pathLst>
          </a:custGeom>
          <a:solidFill>
            <a:srgbClr val="FFF9F0"/>
          </a:solidFill>
        </p:spPr>
      </p:sp>
      <p:sp>
        <p:nvSpPr>
          <p:cNvPr id="8" name="Freeform 8"/>
          <p:cNvSpPr/>
          <p:nvPr/>
        </p:nvSpPr>
        <p:spPr>
          <a:xfrm>
            <a:off x="553881" y="4774041"/>
            <a:ext cx="6247800" cy="3413057"/>
          </a:xfrm>
          <a:custGeom>
            <a:avLst/>
            <a:gdLst/>
            <a:ahLst/>
            <a:cxnLst/>
            <a:rect l="l" t="t" r="r" b="b"/>
            <a:pathLst>
              <a:path w="4939949" h="3646581">
                <a:moveTo>
                  <a:pt x="0" y="0"/>
                </a:moveTo>
                <a:lnTo>
                  <a:pt x="4939949" y="0"/>
                </a:lnTo>
                <a:lnTo>
                  <a:pt x="4939949" y="3646581"/>
                </a:lnTo>
                <a:lnTo>
                  <a:pt x="0" y="3646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77532" y="4786525"/>
            <a:ext cx="5722939" cy="4023440"/>
          </a:xfrm>
          <a:custGeom>
            <a:avLst/>
            <a:gdLst/>
            <a:ahLst/>
            <a:cxnLst/>
            <a:rect l="l" t="t" r="r" b="b"/>
            <a:pathLst>
              <a:path w="5722939" h="4349433">
                <a:moveTo>
                  <a:pt x="0" y="0"/>
                </a:moveTo>
                <a:lnTo>
                  <a:pt x="5722939" y="0"/>
                </a:lnTo>
                <a:lnTo>
                  <a:pt x="5722939" y="4349433"/>
                </a:lnTo>
                <a:lnTo>
                  <a:pt x="0" y="43494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55574" y="8168309"/>
            <a:ext cx="5801829" cy="2458907"/>
          </a:xfrm>
          <a:custGeom>
            <a:avLst/>
            <a:gdLst/>
            <a:ahLst/>
            <a:cxnLst/>
            <a:rect l="l" t="t" r="r" b="b"/>
            <a:pathLst>
              <a:path w="3716411" h="2743387">
                <a:moveTo>
                  <a:pt x="0" y="0"/>
                </a:moveTo>
                <a:lnTo>
                  <a:pt x="3716412" y="0"/>
                </a:lnTo>
                <a:lnTo>
                  <a:pt x="3716412" y="2743387"/>
                </a:lnTo>
                <a:lnTo>
                  <a:pt x="0" y="2743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18581" y="11799281"/>
            <a:ext cx="1393360" cy="2001154"/>
          </a:xfrm>
          <a:custGeom>
            <a:avLst/>
            <a:gdLst/>
            <a:ahLst/>
            <a:cxnLst/>
            <a:rect l="l" t="t" r="r" b="b"/>
            <a:pathLst>
              <a:path w="1393360" h="2001154">
                <a:moveTo>
                  <a:pt x="0" y="0"/>
                </a:moveTo>
                <a:lnTo>
                  <a:pt x="1393359" y="0"/>
                </a:lnTo>
                <a:lnTo>
                  <a:pt x="1393359" y="2001153"/>
                </a:lnTo>
                <a:lnTo>
                  <a:pt x="0" y="20011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25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63682" y="12335226"/>
            <a:ext cx="1331585" cy="1498034"/>
          </a:xfrm>
          <a:custGeom>
            <a:avLst/>
            <a:gdLst/>
            <a:ahLst/>
            <a:cxnLst/>
            <a:rect l="l" t="t" r="r" b="b"/>
            <a:pathLst>
              <a:path w="1331585" h="1498034">
                <a:moveTo>
                  <a:pt x="0" y="0"/>
                </a:moveTo>
                <a:lnTo>
                  <a:pt x="1331585" y="0"/>
                </a:lnTo>
                <a:lnTo>
                  <a:pt x="1331585" y="1498033"/>
                </a:lnTo>
                <a:lnTo>
                  <a:pt x="0" y="14980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512698" y="12117776"/>
            <a:ext cx="1473106" cy="723663"/>
          </a:xfrm>
          <a:custGeom>
            <a:avLst/>
            <a:gdLst/>
            <a:ahLst/>
            <a:cxnLst/>
            <a:rect l="l" t="t" r="r" b="b"/>
            <a:pathLst>
              <a:path w="1473106" h="723663">
                <a:moveTo>
                  <a:pt x="0" y="0"/>
                </a:moveTo>
                <a:lnTo>
                  <a:pt x="1473105" y="0"/>
                </a:lnTo>
                <a:lnTo>
                  <a:pt x="1473105" y="723663"/>
                </a:lnTo>
                <a:lnTo>
                  <a:pt x="0" y="7236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197974" y="11857395"/>
            <a:ext cx="1462099" cy="1791239"/>
          </a:xfrm>
          <a:custGeom>
            <a:avLst/>
            <a:gdLst/>
            <a:ahLst/>
            <a:cxnLst/>
            <a:rect l="l" t="t" r="r" b="b"/>
            <a:pathLst>
              <a:path w="1462099" h="1791239">
                <a:moveTo>
                  <a:pt x="0" y="0"/>
                </a:moveTo>
                <a:lnTo>
                  <a:pt x="1462099" y="0"/>
                </a:lnTo>
                <a:lnTo>
                  <a:pt x="1462099" y="1791239"/>
                </a:lnTo>
                <a:lnTo>
                  <a:pt x="0" y="17912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428865" y="11937063"/>
            <a:ext cx="2358372" cy="2001154"/>
          </a:xfrm>
          <a:custGeom>
            <a:avLst/>
            <a:gdLst/>
            <a:ahLst/>
            <a:cxnLst/>
            <a:rect l="l" t="t" r="r" b="b"/>
            <a:pathLst>
              <a:path w="2358372" h="2001154">
                <a:moveTo>
                  <a:pt x="0" y="0"/>
                </a:moveTo>
                <a:lnTo>
                  <a:pt x="2358372" y="0"/>
                </a:lnTo>
                <a:lnTo>
                  <a:pt x="2358372" y="2001153"/>
                </a:lnTo>
                <a:lnTo>
                  <a:pt x="0" y="20011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351750" y="20243578"/>
            <a:ext cx="2409500" cy="638141"/>
          </a:xfrm>
          <a:custGeom>
            <a:avLst/>
            <a:gdLst/>
            <a:ahLst/>
            <a:cxnLst/>
            <a:rect l="l" t="t" r="r" b="b"/>
            <a:pathLst>
              <a:path w="2837800" h="751574">
                <a:moveTo>
                  <a:pt x="0" y="0"/>
                </a:moveTo>
                <a:lnTo>
                  <a:pt x="2837800" y="0"/>
                </a:lnTo>
                <a:lnTo>
                  <a:pt x="2837800" y="751574"/>
                </a:lnTo>
                <a:lnTo>
                  <a:pt x="0" y="75157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963204" y="17258404"/>
            <a:ext cx="3242780" cy="549329"/>
          </a:xfrm>
          <a:custGeom>
            <a:avLst/>
            <a:gdLst/>
            <a:ahLst/>
            <a:cxnLst/>
            <a:rect l="l" t="t" r="r" b="b"/>
            <a:pathLst>
              <a:path w="3242780" h="549329">
                <a:moveTo>
                  <a:pt x="0" y="0"/>
                </a:moveTo>
                <a:lnTo>
                  <a:pt x="3242779" y="0"/>
                </a:lnTo>
                <a:lnTo>
                  <a:pt x="3242779" y="549329"/>
                </a:lnTo>
                <a:lnTo>
                  <a:pt x="0" y="54932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97849" t="-64797" b="-65472"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170999" y="15501404"/>
            <a:ext cx="3529894" cy="582506"/>
            <a:chOff x="0" y="0"/>
            <a:chExt cx="549914" cy="9074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49914" cy="90747"/>
            </a:xfrm>
            <a:custGeom>
              <a:avLst/>
              <a:gdLst/>
              <a:ahLst/>
              <a:cxnLst/>
              <a:rect l="l" t="t" r="r" b="b"/>
              <a:pathLst>
                <a:path w="549914" h="90747">
                  <a:moveTo>
                    <a:pt x="45374" y="0"/>
                  </a:moveTo>
                  <a:lnTo>
                    <a:pt x="504540" y="0"/>
                  </a:lnTo>
                  <a:cubicBezTo>
                    <a:pt x="529599" y="0"/>
                    <a:pt x="549914" y="20314"/>
                    <a:pt x="549914" y="45374"/>
                  </a:cubicBezTo>
                  <a:lnTo>
                    <a:pt x="549914" y="45374"/>
                  </a:lnTo>
                  <a:cubicBezTo>
                    <a:pt x="549914" y="70433"/>
                    <a:pt x="529599" y="90747"/>
                    <a:pt x="504540" y="90747"/>
                  </a:cubicBezTo>
                  <a:lnTo>
                    <a:pt x="45374" y="90747"/>
                  </a:lnTo>
                  <a:cubicBezTo>
                    <a:pt x="20314" y="90747"/>
                    <a:pt x="0" y="70433"/>
                    <a:pt x="0" y="45374"/>
                  </a:cubicBezTo>
                  <a:lnTo>
                    <a:pt x="0" y="45374"/>
                  </a:lnTo>
                  <a:cubicBezTo>
                    <a:pt x="0" y="20314"/>
                    <a:pt x="20314" y="0"/>
                    <a:pt x="45374" y="0"/>
                  </a:cubicBezTo>
                  <a:close/>
                </a:path>
              </a:pathLst>
            </a:custGeom>
            <a:solidFill>
              <a:srgbClr val="FF5F24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95250"/>
              <a:ext cx="549914" cy="185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296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0552476" y="16898291"/>
            <a:ext cx="2529614" cy="842096"/>
          </a:xfrm>
          <a:custGeom>
            <a:avLst/>
            <a:gdLst/>
            <a:ahLst/>
            <a:cxnLst/>
            <a:rect l="l" t="t" r="r" b="b"/>
            <a:pathLst>
              <a:path w="2529614" h="842096">
                <a:moveTo>
                  <a:pt x="0" y="0"/>
                </a:moveTo>
                <a:lnTo>
                  <a:pt x="2529614" y="0"/>
                </a:lnTo>
                <a:lnTo>
                  <a:pt x="2529614" y="842096"/>
                </a:lnTo>
                <a:lnTo>
                  <a:pt x="0" y="8420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8427" r="-263446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082090" y="16898291"/>
            <a:ext cx="757649" cy="842096"/>
          </a:xfrm>
          <a:custGeom>
            <a:avLst/>
            <a:gdLst/>
            <a:ahLst/>
            <a:cxnLst/>
            <a:rect l="l" t="t" r="r" b="b"/>
            <a:pathLst>
              <a:path w="757649" h="842096">
                <a:moveTo>
                  <a:pt x="0" y="0"/>
                </a:moveTo>
                <a:lnTo>
                  <a:pt x="757648" y="0"/>
                </a:lnTo>
                <a:lnTo>
                  <a:pt x="757648" y="842096"/>
                </a:lnTo>
                <a:lnTo>
                  <a:pt x="0" y="8420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113462" t="-8427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00657" y="16668651"/>
            <a:ext cx="3470577" cy="619285"/>
          </a:xfrm>
          <a:custGeom>
            <a:avLst/>
            <a:gdLst/>
            <a:ahLst/>
            <a:cxnLst/>
            <a:rect l="l" t="t" r="r" b="b"/>
            <a:pathLst>
              <a:path w="4125571" h="736161">
                <a:moveTo>
                  <a:pt x="0" y="0"/>
                </a:moveTo>
                <a:lnTo>
                  <a:pt x="4125571" y="0"/>
                </a:lnTo>
                <a:lnTo>
                  <a:pt x="4125571" y="736161"/>
                </a:lnTo>
                <a:lnTo>
                  <a:pt x="0" y="73616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10800000">
            <a:off x="1738622" y="17362504"/>
            <a:ext cx="1981484" cy="1221089"/>
          </a:xfrm>
          <a:custGeom>
            <a:avLst/>
            <a:gdLst/>
            <a:ahLst/>
            <a:cxnLst/>
            <a:rect l="l" t="t" r="r" b="b"/>
            <a:pathLst>
              <a:path w="2029378" h="1250604">
                <a:moveTo>
                  <a:pt x="0" y="0"/>
                </a:moveTo>
                <a:lnTo>
                  <a:pt x="2029377" y="0"/>
                </a:lnTo>
                <a:lnTo>
                  <a:pt x="2029377" y="1250605"/>
                </a:lnTo>
                <a:lnTo>
                  <a:pt x="0" y="12506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2366127" y="17723998"/>
            <a:ext cx="759981" cy="749005"/>
          </a:xfrm>
          <a:custGeom>
            <a:avLst/>
            <a:gdLst/>
            <a:ahLst/>
            <a:cxnLst/>
            <a:rect l="l" t="t" r="r" b="b"/>
            <a:pathLst>
              <a:path w="759981" h="749005">
                <a:moveTo>
                  <a:pt x="0" y="0"/>
                </a:moveTo>
                <a:lnTo>
                  <a:pt x="759981" y="0"/>
                </a:lnTo>
                <a:lnTo>
                  <a:pt x="759981" y="749005"/>
                </a:lnTo>
                <a:lnTo>
                  <a:pt x="0" y="74900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825336" t="-68142" r="-473172" b="-83629"/>
            </a:stretch>
          </a:blipFill>
        </p:spPr>
      </p:sp>
      <p:sp>
        <p:nvSpPr>
          <p:cNvPr id="36" name="Freeform 36"/>
          <p:cNvSpPr/>
          <p:nvPr/>
        </p:nvSpPr>
        <p:spPr>
          <a:xfrm rot="-10800000">
            <a:off x="12040713" y="17681552"/>
            <a:ext cx="1215423" cy="749005"/>
          </a:xfrm>
          <a:custGeom>
            <a:avLst/>
            <a:gdLst/>
            <a:ahLst/>
            <a:cxnLst/>
            <a:rect l="l" t="t" r="r" b="b"/>
            <a:pathLst>
              <a:path w="1215423" h="749005">
                <a:moveTo>
                  <a:pt x="0" y="0"/>
                </a:moveTo>
                <a:lnTo>
                  <a:pt x="1215423" y="0"/>
                </a:lnTo>
                <a:lnTo>
                  <a:pt x="1215423" y="749005"/>
                </a:lnTo>
                <a:lnTo>
                  <a:pt x="0" y="7490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2374575" y="17900643"/>
            <a:ext cx="502449" cy="479946"/>
          </a:xfrm>
          <a:custGeom>
            <a:avLst/>
            <a:gdLst/>
            <a:ahLst/>
            <a:cxnLst/>
            <a:rect l="l" t="t" r="r" b="b"/>
            <a:pathLst>
              <a:path w="502449" h="479946">
                <a:moveTo>
                  <a:pt x="0" y="0"/>
                </a:moveTo>
                <a:lnTo>
                  <a:pt x="502450" y="0"/>
                </a:lnTo>
                <a:lnTo>
                  <a:pt x="502450" y="479946"/>
                </a:lnTo>
                <a:lnTo>
                  <a:pt x="0" y="47994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411317" t="-263731" r="-185396" b="-20615"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806606" y="5652710"/>
            <a:ext cx="5742349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1"/>
              </a:lnSpc>
              <a:spcBef>
                <a:spcPct val="0"/>
              </a:spcBef>
            </a:pPr>
            <a:r>
              <a:rPr lang="en-US" sz="3601" dirty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○○</a:t>
            </a:r>
            <a:r>
              <a:rPr lang="en-US" sz="3601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を工夫し</a:t>
            </a:r>
            <a:r>
              <a:rPr lang="ja-JP" altLang="en-US" sz="3601" dirty="0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たら、</a:t>
            </a:r>
            <a:endParaRPr lang="en-US" altLang="ja-JP" sz="3601" dirty="0" smtClean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  <a:p>
            <a:pPr marL="0" lvl="0" indent="0" algn="ctr">
              <a:lnSpc>
                <a:spcPts val="5041"/>
              </a:lnSpc>
              <a:spcBef>
                <a:spcPct val="0"/>
              </a:spcBef>
            </a:pPr>
            <a:r>
              <a:rPr lang="ja-JP" altLang="en-US" sz="3601" dirty="0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お客様に喜んでいただけた</a:t>
            </a:r>
            <a:endParaRPr lang="en-US" sz="3601" dirty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8767827" y="5859833"/>
            <a:ext cx="5742349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1"/>
              </a:lnSpc>
            </a:pPr>
            <a:r>
              <a:rPr lang="en-US" sz="3601" dirty="0" err="1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いつもは</a:t>
            </a:r>
            <a:r>
              <a:rPr lang="en-US" sz="3601" dirty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○○</a:t>
            </a:r>
            <a:r>
              <a:rPr lang="en-US" sz="3601" dirty="0" err="1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するのを</a:t>
            </a:r>
            <a:endParaRPr lang="en-US" sz="3601" dirty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  <a:p>
            <a:pPr marL="0" lvl="0" indent="0" algn="ctr">
              <a:lnSpc>
                <a:spcPts val="5041"/>
              </a:lnSpc>
              <a:spcBef>
                <a:spcPct val="0"/>
              </a:spcBef>
            </a:pPr>
            <a:r>
              <a:rPr lang="en-US" sz="3601" dirty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××</a:t>
            </a:r>
            <a:r>
              <a:rPr lang="en-US" sz="3601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に変えた</a:t>
            </a:r>
            <a:r>
              <a:rPr lang="ja-JP" altLang="en-US" sz="3601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ら△</a:t>
            </a:r>
            <a:r>
              <a:rPr lang="ja-JP" altLang="en-US" sz="3601" dirty="0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△が</a:t>
            </a:r>
            <a:endParaRPr lang="en-US" altLang="ja-JP" sz="3601" dirty="0" smtClean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  <a:p>
            <a:pPr marL="0" lvl="0" indent="0" algn="ctr">
              <a:lnSpc>
                <a:spcPts val="5041"/>
              </a:lnSpc>
              <a:spcBef>
                <a:spcPct val="0"/>
              </a:spcBef>
            </a:pPr>
            <a:r>
              <a:rPr lang="ja-JP" altLang="en-US" sz="3601" dirty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良</a:t>
            </a:r>
            <a:r>
              <a:rPr lang="ja-JP" altLang="en-US" sz="3601" dirty="0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くな</a:t>
            </a:r>
            <a:r>
              <a:rPr lang="ja-JP" altLang="en-US" sz="3601" dirty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った</a:t>
            </a:r>
            <a:endParaRPr lang="en-US" sz="3601" dirty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4233045" y="8702364"/>
            <a:ext cx="5846886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041"/>
              </a:lnSpc>
              <a:spcBef>
                <a:spcPct val="0"/>
              </a:spcBef>
            </a:pPr>
            <a:r>
              <a:rPr lang="ja-JP" altLang="en-US" sz="3601" dirty="0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○○</a:t>
            </a:r>
            <a:r>
              <a:rPr lang="en-US" sz="3601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に挑戦し</a:t>
            </a:r>
            <a:r>
              <a:rPr lang="ja-JP" altLang="en-US" sz="3601" dirty="0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たら、</a:t>
            </a:r>
            <a:endParaRPr lang="en-US" altLang="ja-JP" sz="3601" dirty="0" smtClean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  <a:p>
            <a:pPr marL="0" lvl="0" indent="0" algn="ctr">
              <a:lnSpc>
                <a:spcPts val="5041"/>
              </a:lnSpc>
              <a:spcBef>
                <a:spcPct val="0"/>
              </a:spcBef>
            </a:pPr>
            <a:r>
              <a:rPr lang="ja-JP" altLang="en-US" sz="3601" dirty="0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△△が改善した</a:t>
            </a:r>
            <a:endParaRPr lang="en-US" sz="3601" dirty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339446" y="14093776"/>
            <a:ext cx="3031624" cy="67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1"/>
              </a:lnSpc>
              <a:spcBef>
                <a:spcPct val="0"/>
              </a:spcBef>
            </a:pPr>
            <a:r>
              <a:rPr lang="en-US" sz="1901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お客様からお褒めの言葉をいただく</a:t>
            </a:r>
            <a:endParaRPr lang="en-US" sz="1901" dirty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5963204" y="14265645"/>
            <a:ext cx="324278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661"/>
              </a:lnSpc>
              <a:spcBef>
                <a:spcPct val="0"/>
              </a:spcBef>
            </a:pPr>
            <a:r>
              <a:rPr lang="ja-JP" altLang="en-US" sz="1901" dirty="0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店舗内</a:t>
            </a:r>
            <a:r>
              <a:rPr lang="ja-JP" altLang="en-US" sz="1901" dirty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で</a:t>
            </a:r>
            <a:r>
              <a:rPr lang="en-US" sz="1901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お褒めの言葉を共有</a:t>
            </a:r>
            <a:endParaRPr lang="en-US" sz="1901" dirty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0665523" y="13771866"/>
            <a:ext cx="29945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00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店長が</a:t>
            </a:r>
            <a:r>
              <a:rPr lang="en-US" altLang="ja-JP" sz="1900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kintone</a:t>
            </a:r>
            <a:r>
              <a:rPr lang="en-US" sz="1900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の</a:t>
            </a:r>
            <a:endParaRPr lang="en-US" sz="1900" dirty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  <a:p>
            <a:pPr algn="ctr">
              <a:lnSpc>
                <a:spcPts val="2106"/>
              </a:lnSpc>
            </a:pPr>
            <a:r>
              <a:rPr lang="en-US" sz="1900" b="1" dirty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k575.【SF/</a:t>
            </a:r>
            <a:r>
              <a:rPr lang="en-US" sz="1900" b="1" dirty="0" err="1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SCF】お褒めの言葉／社員の気づきの声</a:t>
            </a:r>
            <a:endParaRPr lang="en-US" sz="1900" b="1" dirty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  <a:p>
            <a:pPr marL="0" lvl="0" indent="0" algn="ctr">
              <a:lnSpc>
                <a:spcPts val="2106"/>
              </a:lnSpc>
              <a:spcBef>
                <a:spcPct val="0"/>
              </a:spcBef>
            </a:pPr>
            <a:r>
              <a:rPr lang="en-US" sz="1900" dirty="0" err="1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に事例を入力</a:t>
            </a:r>
            <a:endParaRPr lang="en-US" sz="1900" dirty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555809" y="792327"/>
            <a:ext cx="12213688" cy="323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0"/>
              </a:lnSpc>
            </a:pPr>
            <a:r>
              <a:rPr lang="en-US" sz="11300" dirty="0" err="1">
                <a:solidFill>
                  <a:srgbClr val="24948A"/>
                </a:solidFill>
                <a:latin typeface="あかかね Ultra-Bold"/>
                <a:ea typeface="あかかね Ultra-Bold"/>
                <a:cs typeface="あかかね Ultra-Bold"/>
                <a:sym typeface="あかかね Ultra-Bold"/>
              </a:rPr>
              <a:t>お褒めの言葉を</a:t>
            </a:r>
            <a:endParaRPr lang="en-US" sz="11300" dirty="0">
              <a:solidFill>
                <a:srgbClr val="24948A"/>
              </a:solidFill>
              <a:latin typeface="あかかね Ultra-Bold"/>
              <a:ea typeface="あかかね Ultra-Bold"/>
              <a:cs typeface="あかかね Ultra-Bold"/>
              <a:sym typeface="あかかね Ultra-Bold"/>
            </a:endParaRPr>
          </a:p>
          <a:p>
            <a:pPr algn="ctr">
              <a:lnSpc>
                <a:spcPts val="12430"/>
              </a:lnSpc>
            </a:pPr>
            <a:r>
              <a:rPr lang="en-US" sz="11300" dirty="0" err="1">
                <a:solidFill>
                  <a:srgbClr val="24948A"/>
                </a:solidFill>
                <a:latin typeface="あかかね Ultra-Bold"/>
                <a:ea typeface="あかかね Ultra-Bold"/>
                <a:cs typeface="あかかね Ultra-Bold"/>
                <a:sym typeface="あかかね Ultra-Bold"/>
              </a:rPr>
              <a:t>お寄せください</a:t>
            </a:r>
            <a:endParaRPr lang="en-US" sz="11300" dirty="0">
              <a:solidFill>
                <a:srgbClr val="24948A"/>
              </a:solidFill>
              <a:latin typeface="あかかね Ultra-Bold"/>
              <a:ea typeface="あかかね Ultra-Bold"/>
              <a:cs typeface="あかかね Ultra-Bold"/>
              <a:sym typeface="あかかね Ultra-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084519" y="18809935"/>
            <a:ext cx="3879909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654"/>
              </a:lnSpc>
              <a:spcBef>
                <a:spcPct val="0"/>
              </a:spcBef>
            </a:pPr>
            <a:r>
              <a:rPr lang="en-US" sz="1896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Garoon</a:t>
            </a:r>
            <a:r>
              <a:rPr lang="en-US" altLang="ja-JP" sz="1896" dirty="0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(</a:t>
            </a:r>
            <a:r>
              <a:rPr lang="ja-JP" altLang="en-US" sz="1896" dirty="0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ガルーン</a:t>
            </a:r>
            <a:r>
              <a:rPr lang="en-US" altLang="ja-JP" sz="1896" dirty="0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)</a:t>
            </a:r>
            <a:r>
              <a:rPr lang="en-US" sz="1896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を開き</a:t>
            </a:r>
            <a:r>
              <a:rPr lang="en-US" sz="1896" dirty="0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、</a:t>
            </a:r>
          </a:p>
          <a:p>
            <a:pPr marL="0" lvl="0" indent="0" algn="ctr">
              <a:lnSpc>
                <a:spcPts val="2654"/>
              </a:lnSpc>
              <a:spcBef>
                <a:spcPct val="0"/>
              </a:spcBef>
            </a:pPr>
            <a:r>
              <a:rPr lang="en-US" sz="1896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上のバナーから</a:t>
            </a:r>
            <a:r>
              <a:rPr lang="en-US" sz="1896" b="1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kintone</a:t>
            </a:r>
            <a:r>
              <a:rPr lang="en-US" sz="1896" dirty="0" err="1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をクリック</a:t>
            </a:r>
            <a:endParaRPr lang="en-US" sz="1896" dirty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5904846" y="18809935"/>
            <a:ext cx="328073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6"/>
              </a:lnSpc>
              <a:spcBef>
                <a:spcPct val="0"/>
              </a:spcBef>
            </a:pPr>
            <a:r>
              <a:rPr lang="en-US" sz="1904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右上の全体検索から</a:t>
            </a:r>
            <a:endParaRPr lang="en-US" sz="1904" dirty="0" smtClean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  <a:p>
            <a:pPr marL="0" lvl="0" indent="0" algn="ctr">
              <a:lnSpc>
                <a:spcPts val="2666"/>
              </a:lnSpc>
              <a:spcBef>
                <a:spcPct val="0"/>
              </a:spcBef>
            </a:pPr>
            <a:r>
              <a:rPr lang="en-US" sz="1904" b="1" dirty="0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「</a:t>
            </a:r>
            <a:r>
              <a:rPr lang="en-US" sz="1904" b="1" dirty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575」</a:t>
            </a:r>
            <a:r>
              <a:rPr lang="en-US" sz="1904" dirty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を検索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14962" y="15597940"/>
            <a:ext cx="4118939" cy="351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98"/>
              </a:lnSpc>
              <a:spcBef>
                <a:spcPct val="0"/>
              </a:spcBef>
            </a:pPr>
            <a:r>
              <a:rPr lang="en-US" sz="2070" dirty="0" err="1">
                <a:solidFill>
                  <a:srgbClr val="FFFFFF"/>
                </a:solidFill>
                <a:latin typeface="Ipaex Mincho"/>
                <a:ea typeface="Ipaex Mincho"/>
                <a:cs typeface="Ipaex Mincho"/>
                <a:sym typeface="Ipaex Mincho"/>
              </a:rPr>
              <a:t>お褒めの言葉の入力方法</a:t>
            </a:r>
            <a:endParaRPr lang="en-US" sz="2070" dirty="0">
              <a:solidFill>
                <a:srgbClr val="FFFFFF"/>
              </a:solidFill>
              <a:latin typeface="Ipaex Mincho"/>
              <a:ea typeface="Ipaex Mincho"/>
              <a:cs typeface="Ipaex Mincho"/>
              <a:sym typeface="Ipaex Mincho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0534573" y="18809935"/>
            <a:ext cx="328073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6"/>
              </a:lnSpc>
              <a:spcBef>
                <a:spcPct val="0"/>
              </a:spcBef>
            </a:pPr>
            <a:r>
              <a:rPr lang="en-US" sz="1904" dirty="0" err="1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右上の</a:t>
            </a:r>
            <a:r>
              <a:rPr lang="en-US" sz="1904" b="1" dirty="0" err="1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＋</a:t>
            </a:r>
            <a:r>
              <a:rPr lang="en-US" sz="1904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から</a:t>
            </a:r>
            <a:endParaRPr lang="en-US" sz="1904" dirty="0" smtClean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  <a:p>
            <a:pPr marL="0" lvl="0" indent="0" algn="ctr">
              <a:lnSpc>
                <a:spcPts val="2666"/>
              </a:lnSpc>
              <a:spcBef>
                <a:spcPct val="0"/>
              </a:spcBef>
            </a:pPr>
            <a:r>
              <a:rPr lang="en-US" sz="1904" dirty="0" err="1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お褒めの言葉を入力</a:t>
            </a:r>
            <a:endParaRPr lang="en-US" sz="1904" dirty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</p:txBody>
      </p:sp>
      <p:sp>
        <p:nvSpPr>
          <p:cNvPr id="49" name="TextBox 42"/>
          <p:cNvSpPr txBox="1"/>
          <p:nvPr/>
        </p:nvSpPr>
        <p:spPr>
          <a:xfrm>
            <a:off x="1555809" y="4295871"/>
            <a:ext cx="12455767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661"/>
              </a:lnSpc>
              <a:spcBef>
                <a:spcPct val="0"/>
              </a:spcBef>
            </a:pPr>
            <a:r>
              <a:rPr lang="ja-JP" altLang="en-US" sz="2800" dirty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お寄せいただいた内容はお客</a:t>
            </a:r>
            <a:r>
              <a:rPr lang="ja-JP" altLang="en-US" sz="2800" dirty="0" smtClean="0">
                <a:solidFill>
                  <a:srgbClr val="000000"/>
                </a:solidFill>
                <a:latin typeface="Ipaex Mincho"/>
                <a:ea typeface="Ipaex Mincho"/>
                <a:cs typeface="Ipaex Mincho"/>
                <a:sym typeface="Ipaex Mincho"/>
              </a:rPr>
              <a:t>様満足度の向上に活用させていただきます</a:t>
            </a:r>
            <a:endParaRPr lang="en-US" sz="2800" dirty="0">
              <a:solidFill>
                <a:srgbClr val="000000"/>
              </a:solidFill>
              <a:latin typeface="Ipaex Mincho"/>
              <a:ea typeface="Ipaex Mincho"/>
              <a:cs typeface="Ipaex Mincho"/>
              <a:sym typeface="Ipaex Mincho"/>
            </a:endParaRPr>
          </a:p>
        </p:txBody>
      </p:sp>
      <p:sp>
        <p:nvSpPr>
          <p:cNvPr id="51" name="二等辺三角形 50"/>
          <p:cNvSpPr/>
          <p:nvPr/>
        </p:nvSpPr>
        <p:spPr>
          <a:xfrm rot="5400000">
            <a:off x="4046416" y="13042023"/>
            <a:ext cx="1353052" cy="482973"/>
          </a:xfrm>
          <a:prstGeom prst="triangle">
            <a:avLst/>
          </a:prstGeom>
          <a:solidFill>
            <a:srgbClr val="FF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3635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78</Words>
  <Application>Microsoft Office PowerPoint</Application>
  <PresentationFormat>ユーザー設定</PresentationFormat>
  <Paragraphs>22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Calibri</vt:lpstr>
      <vt:lpstr>あかかね Ultra-Bold</vt:lpstr>
      <vt:lpstr>Ipaex Mincho</vt:lpstr>
      <vt:lpstr>ＭＳ Ｐゴシック</vt:lpstr>
      <vt:lpstr>Arial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お客様から頂いた「お褒めの言葉」を</dc:title>
  <dc:creator>吉本 理沙</dc:creator>
  <cp:lastModifiedBy>吉本 理沙</cp:lastModifiedBy>
  <cp:revision>14</cp:revision>
  <dcterms:created xsi:type="dcterms:W3CDTF">2006-08-16T00:00:00Z</dcterms:created>
  <dcterms:modified xsi:type="dcterms:W3CDTF">2024-07-08T04:49:51Z</dcterms:modified>
  <dc:identifier>DAGGr5TomGk</dc:identifier>
</cp:coreProperties>
</file>