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95" r:id="rId1"/>
    <p:sldMasterId id="2147483716" r:id="rId2"/>
  </p:sldMasterIdLst>
  <p:notesMasterIdLst>
    <p:notesMasterId r:id="rId20"/>
  </p:notesMasterIdLst>
  <p:handoutMasterIdLst>
    <p:handoutMasterId r:id="rId21"/>
  </p:handoutMasterIdLst>
  <p:sldIdLst>
    <p:sldId id="256" r:id="rId3"/>
    <p:sldId id="1879" r:id="rId4"/>
    <p:sldId id="1894" r:id="rId5"/>
    <p:sldId id="1896" r:id="rId6"/>
    <p:sldId id="1893" r:id="rId7"/>
    <p:sldId id="1897" r:id="rId8"/>
    <p:sldId id="1900" r:id="rId9"/>
    <p:sldId id="1901" r:id="rId10"/>
    <p:sldId id="1902" r:id="rId11"/>
    <p:sldId id="1881" r:id="rId12"/>
    <p:sldId id="1883" r:id="rId13"/>
    <p:sldId id="1884" r:id="rId14"/>
    <p:sldId id="1891" r:id="rId15"/>
    <p:sldId id="1885" r:id="rId16"/>
    <p:sldId id="1890" r:id="rId17"/>
    <p:sldId id="1887" r:id="rId18"/>
    <p:sldId id="706" r:id="rId19"/>
  </p:sldIdLst>
  <p:sldSz cx="9906000" cy="6858000" type="A4"/>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ogo base" id="{2A810CF5-8EA1-439D-B8A2-9BCB154EB9F3}">
          <p14:sldIdLst>
            <p14:sldId id="256"/>
            <p14:sldId id="1879"/>
            <p14:sldId id="1894"/>
            <p14:sldId id="1896"/>
            <p14:sldId id="1893"/>
            <p14:sldId id="1897"/>
            <p14:sldId id="1900"/>
            <p14:sldId id="1901"/>
            <p14:sldId id="1902"/>
            <p14:sldId id="1881"/>
            <p14:sldId id="1883"/>
            <p14:sldId id="1884"/>
            <p14:sldId id="1891"/>
            <p14:sldId id="1885"/>
            <p14:sldId id="1890"/>
            <p14:sldId id="1887"/>
            <p14:sldId id="706"/>
          </p14:sldIdLst>
        </p14:section>
        <p14:section name="Basic" id="{091ECAC0-B057-4202-B63C-B498E4CC0F5F}">
          <p14:sldIdLst/>
        </p14:section>
        <p14:section name="Oblique line" id="{37642A44-3187-4DDC-909A-23E76CA9DB07}">
          <p14:sldIdLst/>
        </p14:section>
        <p14:section name="old" id="{94C35BCB-6207-48B1-9099-B48C369C475C}">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040" userDrawn="1">
          <p15:clr>
            <a:srgbClr val="A4A3A4"/>
          </p15:clr>
        </p15:guide>
        <p15:guide id="2" pos="2055" userDrawn="1">
          <p15:clr>
            <a:srgbClr val="A4A3A4"/>
          </p15:clr>
        </p15:guide>
        <p15:guide id="3" orient="horz" pos="3130" userDrawn="1">
          <p15:clr>
            <a:srgbClr val="A4A3A4"/>
          </p15:clr>
        </p15:guide>
        <p15:guide id="4" pos="214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3A"/>
    <a:srgbClr val="FF5050"/>
    <a:srgbClr val="FF7C80"/>
    <a:srgbClr val="FF9999"/>
    <a:srgbClr val="99FF66"/>
    <a:srgbClr val="203448"/>
    <a:srgbClr val="FFFFCC"/>
    <a:srgbClr val="FFFF99"/>
    <a:srgbClr val="FFFFFF"/>
    <a:srgbClr val="45D1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129" autoAdjust="0"/>
  </p:normalViewPr>
  <p:slideViewPr>
    <p:cSldViewPr snapToGrid="0">
      <p:cViewPr varScale="1">
        <p:scale>
          <a:sx n="102" d="100"/>
          <a:sy n="102" d="100"/>
        </p:scale>
        <p:origin x="648" y="58"/>
      </p:cViewPr>
      <p:guideLst>
        <p:guide orient="horz" pos="2160"/>
        <p:guide pos="3120"/>
      </p:guideLst>
    </p:cSldViewPr>
  </p:slideViewPr>
  <p:outlineViewPr>
    <p:cViewPr>
      <p:scale>
        <a:sx n="33" d="100"/>
        <a:sy n="33" d="100"/>
      </p:scale>
      <p:origin x="0" y="-7118"/>
    </p:cViewPr>
  </p:outlineViewPr>
  <p:notesTextViewPr>
    <p:cViewPr>
      <p:scale>
        <a:sx n="75" d="100"/>
        <a:sy n="75" d="100"/>
      </p:scale>
      <p:origin x="0" y="0"/>
    </p:cViewPr>
  </p:notesTextViewPr>
  <p:sorterViewPr>
    <p:cViewPr varScale="1">
      <p:scale>
        <a:sx n="1" d="1"/>
        <a:sy n="1" d="1"/>
      </p:scale>
      <p:origin x="0" y="-9677"/>
    </p:cViewPr>
  </p:sorterViewPr>
  <p:notesViewPr>
    <p:cSldViewPr snapToGrid="0">
      <p:cViewPr varScale="1">
        <p:scale>
          <a:sx n="68" d="100"/>
          <a:sy n="68" d="100"/>
        </p:scale>
        <p:origin x="3048" y="77"/>
      </p:cViewPr>
      <p:guideLst>
        <p:guide orient="horz" pos="3040"/>
        <p:guide pos="2055"/>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2"/>
            <a:ext cx="2949787" cy="496967"/>
          </a:xfrm>
          <a:prstGeom prst="rect">
            <a:avLst/>
          </a:prstGeom>
        </p:spPr>
        <p:txBody>
          <a:bodyPr vert="horz" lIns="92220" tIns="46110" rIns="92220" bIns="4611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5838" y="2"/>
            <a:ext cx="2949787" cy="496967"/>
          </a:xfrm>
          <a:prstGeom prst="rect">
            <a:avLst/>
          </a:prstGeom>
        </p:spPr>
        <p:txBody>
          <a:bodyPr vert="horz" lIns="92220" tIns="46110" rIns="92220" bIns="46110" rtlCol="0"/>
          <a:lstStyle>
            <a:lvl1pPr algn="r">
              <a:defRPr sz="1200"/>
            </a:lvl1pPr>
          </a:lstStyle>
          <a:p>
            <a:fld id="{2B18149E-B243-4F05-B707-DEF465DFFD64}" type="datetimeFigureOut">
              <a:rPr kumimoji="1" lang="ja-JP" altLang="en-US" smtClean="0"/>
              <a:pPr/>
              <a:t>2022/6/21</a:t>
            </a:fld>
            <a:endParaRPr kumimoji="1" lang="ja-JP" altLang="en-US"/>
          </a:p>
        </p:txBody>
      </p:sp>
      <p:sp>
        <p:nvSpPr>
          <p:cNvPr id="4" name="フッター プレースホルダ 3"/>
          <p:cNvSpPr>
            <a:spLocks noGrp="1"/>
          </p:cNvSpPr>
          <p:nvPr>
            <p:ph type="ftr" sz="quarter" idx="2"/>
          </p:nvPr>
        </p:nvSpPr>
        <p:spPr>
          <a:xfrm>
            <a:off x="1" y="9440648"/>
            <a:ext cx="2949787" cy="496967"/>
          </a:xfrm>
          <a:prstGeom prst="rect">
            <a:avLst/>
          </a:prstGeom>
        </p:spPr>
        <p:txBody>
          <a:bodyPr vert="horz" lIns="92220" tIns="46110" rIns="92220" bIns="4611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55838" y="9440648"/>
            <a:ext cx="2949787" cy="496967"/>
          </a:xfrm>
          <a:prstGeom prst="rect">
            <a:avLst/>
          </a:prstGeom>
        </p:spPr>
        <p:txBody>
          <a:bodyPr vert="horz" lIns="92220" tIns="46110" rIns="92220" bIns="46110" rtlCol="0" anchor="b"/>
          <a:lstStyle>
            <a:lvl1pPr algn="r">
              <a:defRPr sz="1200"/>
            </a:lvl1pPr>
          </a:lstStyle>
          <a:p>
            <a:fld id="{3C8642A7-E318-46E0-AEFD-3DA990DB8901}" type="slidenum">
              <a:rPr kumimoji="1" lang="ja-JP" altLang="en-US" smtClean="0"/>
              <a:pPr/>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2"/>
            <a:ext cx="2949787" cy="496967"/>
          </a:xfrm>
          <a:prstGeom prst="rect">
            <a:avLst/>
          </a:prstGeom>
        </p:spPr>
        <p:txBody>
          <a:bodyPr vert="horz" lIns="92220" tIns="46110" rIns="92220" bIns="46110" rtlCol="0"/>
          <a:lstStyle>
            <a:lvl1pPr algn="l">
              <a:defRPr sz="1200"/>
            </a:lvl1pPr>
          </a:lstStyle>
          <a:p>
            <a:endParaRPr kumimoji="1" lang="ja-JP" altLang="en-US"/>
          </a:p>
        </p:txBody>
      </p:sp>
      <p:sp>
        <p:nvSpPr>
          <p:cNvPr id="3" name="日付プレースホルダ 2"/>
          <p:cNvSpPr>
            <a:spLocks noGrp="1"/>
          </p:cNvSpPr>
          <p:nvPr>
            <p:ph type="dt" idx="1"/>
          </p:nvPr>
        </p:nvSpPr>
        <p:spPr>
          <a:xfrm>
            <a:off x="3855838" y="2"/>
            <a:ext cx="2949787" cy="496967"/>
          </a:xfrm>
          <a:prstGeom prst="rect">
            <a:avLst/>
          </a:prstGeom>
        </p:spPr>
        <p:txBody>
          <a:bodyPr vert="horz" lIns="92220" tIns="46110" rIns="92220" bIns="46110" rtlCol="0"/>
          <a:lstStyle>
            <a:lvl1pPr algn="r">
              <a:defRPr sz="1200"/>
            </a:lvl1pPr>
          </a:lstStyle>
          <a:p>
            <a:fld id="{A54213C6-0597-47F0-8E5C-F3B338BFD0E1}" type="datetimeFigureOut">
              <a:rPr kumimoji="1" lang="ja-JP" altLang="en-US" smtClean="0"/>
              <a:pPr/>
              <a:t>2022/6/21</a:t>
            </a:fld>
            <a:endParaRPr kumimoji="1" lang="ja-JP" altLang="en-US"/>
          </a:p>
        </p:txBody>
      </p:sp>
      <p:sp>
        <p:nvSpPr>
          <p:cNvPr id="4" name="スライド イメージ プレースホルダ 3"/>
          <p:cNvSpPr>
            <a:spLocks noGrp="1" noRot="1" noChangeAspect="1"/>
          </p:cNvSpPr>
          <p:nvPr>
            <p:ph type="sldImg" idx="2"/>
          </p:nvPr>
        </p:nvSpPr>
        <p:spPr>
          <a:xfrm>
            <a:off x="711200" y="744538"/>
            <a:ext cx="5384800" cy="3729037"/>
          </a:xfrm>
          <a:prstGeom prst="rect">
            <a:avLst/>
          </a:prstGeom>
          <a:noFill/>
          <a:ln w="12700">
            <a:solidFill>
              <a:prstClr val="black"/>
            </a:solidFill>
          </a:ln>
        </p:spPr>
        <p:txBody>
          <a:bodyPr vert="horz" lIns="92220" tIns="46110" rIns="92220" bIns="46110" rtlCol="0" anchor="ctr"/>
          <a:lstStyle/>
          <a:p>
            <a:endParaRPr lang="ja-JP" altLang="en-US"/>
          </a:p>
        </p:txBody>
      </p:sp>
      <p:sp>
        <p:nvSpPr>
          <p:cNvPr id="5" name="ノート プレースホルダ 4"/>
          <p:cNvSpPr>
            <a:spLocks noGrp="1"/>
          </p:cNvSpPr>
          <p:nvPr>
            <p:ph type="body" sz="quarter" idx="3"/>
          </p:nvPr>
        </p:nvSpPr>
        <p:spPr>
          <a:xfrm>
            <a:off x="680721" y="4721187"/>
            <a:ext cx="5445760" cy="4472702"/>
          </a:xfrm>
          <a:prstGeom prst="rect">
            <a:avLst/>
          </a:prstGeom>
        </p:spPr>
        <p:txBody>
          <a:bodyPr vert="horz" lIns="92220" tIns="46110" rIns="92220" bIns="4611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648"/>
            <a:ext cx="2949787" cy="496967"/>
          </a:xfrm>
          <a:prstGeom prst="rect">
            <a:avLst/>
          </a:prstGeom>
        </p:spPr>
        <p:txBody>
          <a:bodyPr vert="horz" lIns="92220" tIns="46110" rIns="92220" bIns="4611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38" y="9440648"/>
            <a:ext cx="2949787" cy="496967"/>
          </a:xfrm>
          <a:prstGeom prst="rect">
            <a:avLst/>
          </a:prstGeom>
        </p:spPr>
        <p:txBody>
          <a:bodyPr vert="horz" lIns="92220" tIns="46110" rIns="92220" bIns="46110" rtlCol="0" anchor="b"/>
          <a:lstStyle>
            <a:lvl1pPr algn="r">
              <a:defRPr sz="1200"/>
            </a:lvl1pPr>
          </a:lstStyle>
          <a:p>
            <a:fld id="{C7FA5C34-D264-400B-9AA5-D2B06BD6D08D}"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latin typeface="Meiryo UI" pitchFamily="50" charset="-128"/>
              <a:ea typeface="Meiryo UI" pitchFamily="50" charset="-128"/>
              <a:cs typeface="Meiryo UI" pitchFamily="50" charset="-128"/>
            </a:endParaRPr>
          </a:p>
        </p:txBody>
      </p:sp>
      <p:sp>
        <p:nvSpPr>
          <p:cNvPr id="4" name="スライド番号プレースホルダ 3"/>
          <p:cNvSpPr>
            <a:spLocks noGrp="1"/>
          </p:cNvSpPr>
          <p:nvPr>
            <p:ph type="sldNum" sz="quarter" idx="10"/>
          </p:nvPr>
        </p:nvSpPr>
        <p:spPr/>
        <p:txBody>
          <a:bodyPr/>
          <a:lstStyle/>
          <a:p>
            <a:fld id="{C7FA5C34-D264-400B-9AA5-D2B06BD6D08D}" type="slidenum">
              <a:rPr kumimoji="1" lang="ja-JP" altLang="en-US" smtClean="0"/>
              <a:pPr/>
              <a:t>0</a:t>
            </a:fld>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7FA5C34-D264-400B-9AA5-D2B06BD6D08D}" type="slidenum">
              <a:rPr kumimoji="1" lang="ja-JP" altLang="en-US" smtClean="0"/>
              <a:pPr/>
              <a:t>4</a:t>
            </a:fld>
            <a:endParaRPr kumimoji="1" lang="ja-JP" altLang="en-US"/>
          </a:p>
        </p:txBody>
      </p:sp>
    </p:spTree>
    <p:extLst>
      <p:ext uri="{BB962C8B-B14F-4D97-AF65-F5344CB8AC3E}">
        <p14:creationId xmlns:p14="http://schemas.microsoft.com/office/powerpoint/2010/main" val="1128872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3" name="Footer Placeholder 4"/>
          <p:cNvSpPr>
            <a:spLocks noGrp="1"/>
          </p:cNvSpPr>
          <p:nvPr>
            <p:ph type="ftr" sz="quarter" idx="3"/>
          </p:nvPr>
        </p:nvSpPr>
        <p:spPr>
          <a:xfrm>
            <a:off x="-43542" y="6594473"/>
            <a:ext cx="3343275"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lumMod val="65000"/>
                    <a:lumOff val="35000"/>
                  </a:schemeClr>
                </a:solidFill>
              </a:defRPr>
            </a:lvl1pPr>
          </a:lstStyle>
          <a:p>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845B7CCE-1210-46EA-99B4-66A0EBADA2AC}"/>
              </a:ext>
            </a:extLst>
          </p:cNvPr>
          <p:cNvPicPr>
            <a:picLocks noChangeAspect="1"/>
          </p:cNvPicPr>
          <p:nvPr userDrawn="1"/>
        </p:nvPicPr>
        <p:blipFill>
          <a:blip r:embed="rId2" cstate="print"/>
          <a:stretch>
            <a:fillRect/>
          </a:stretch>
        </p:blipFill>
        <p:spPr>
          <a:xfrm>
            <a:off x="0" y="0"/>
            <a:ext cx="9906000" cy="6858000"/>
          </a:xfrm>
          <a:prstGeom prst="rect">
            <a:avLst/>
          </a:prstGeom>
        </p:spPr>
      </p:pic>
      <p:pic>
        <p:nvPicPr>
          <p:cNvPr id="10" name="図 9">
            <a:extLst>
              <a:ext uri="{FF2B5EF4-FFF2-40B4-BE49-F238E27FC236}">
                <a16:creationId xmlns:a16="http://schemas.microsoft.com/office/drawing/2014/main" id="{8C4B5339-1EBD-4661-9C45-3EA5F7A690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9292" y="6246765"/>
            <a:ext cx="2127813" cy="478721"/>
          </a:xfrm>
          <a:prstGeom prst="rect">
            <a:avLst/>
          </a:prstGeom>
        </p:spPr>
      </p:pic>
      <p:grpSp>
        <p:nvGrpSpPr>
          <p:cNvPr id="11" name="グループ化 10"/>
          <p:cNvGrpSpPr/>
          <p:nvPr userDrawn="1"/>
        </p:nvGrpSpPr>
        <p:grpSpPr>
          <a:xfrm>
            <a:off x="8461628" y="164977"/>
            <a:ext cx="1152000" cy="350819"/>
            <a:chOff x="8372728" y="114177"/>
            <a:chExt cx="1152000" cy="350819"/>
          </a:xfrm>
        </p:grpSpPr>
        <p:sp>
          <p:nvSpPr>
            <p:cNvPr id="13" name="角丸四角形 12"/>
            <p:cNvSpPr/>
            <p:nvPr/>
          </p:nvSpPr>
          <p:spPr>
            <a:xfrm>
              <a:off x="8372728" y="114177"/>
              <a:ext cx="1152000" cy="252000"/>
            </a:xfrm>
            <a:prstGeom prst="roundRect">
              <a:avLst>
                <a:gd name="adj" fmla="val 15834"/>
              </a:avLst>
            </a:prstGeom>
            <a:solidFill>
              <a:schemeClr val="bg1"/>
            </a:solid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bg1"/>
                </a:solidFill>
                <a:latin typeface="メイリオ" pitchFamily="50" charset="-128"/>
                <a:ea typeface="メイリオ" pitchFamily="50" charset="-128"/>
                <a:cs typeface="メイリオ" pitchFamily="50" charset="-128"/>
              </a:endParaRPr>
            </a:p>
          </p:txBody>
        </p:sp>
        <p:sp>
          <p:nvSpPr>
            <p:cNvPr id="14" name="テキスト ボックス 13"/>
            <p:cNvSpPr txBox="1"/>
            <p:nvPr/>
          </p:nvSpPr>
          <p:spPr>
            <a:xfrm>
              <a:off x="8616746" y="126442"/>
              <a:ext cx="663964" cy="338554"/>
            </a:xfrm>
            <a:prstGeom prst="rect">
              <a:avLst/>
            </a:prstGeom>
            <a:noFill/>
          </p:spPr>
          <p:txBody>
            <a:bodyPr wrap="none" rtlCol="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6B6B6B"/>
                  </a:solidFill>
                  <a:latin typeface="メイリオ" pitchFamily="50" charset="-128"/>
                  <a:ea typeface="メイリオ" pitchFamily="50" charset="-128"/>
                  <a:cs typeface="メイリオ" pitchFamily="50" charset="-128"/>
                </a:rPr>
                <a:t>御社限り</a:t>
              </a:r>
              <a:endParaRPr kumimoji="1" lang="ja-JP" altLang="en-US" sz="1200" b="1" dirty="0">
                <a:solidFill>
                  <a:srgbClr val="6B6B6B"/>
                </a:solidFill>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30908966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1" y="1712425"/>
            <a:ext cx="8543925" cy="2851208"/>
          </a:xfrm>
        </p:spPr>
        <p:txBody>
          <a:bodyPr anchor="b">
            <a:normAutofit/>
          </a:bodyPr>
          <a:lstStyle>
            <a:lvl1pPr>
              <a:defRPr sz="49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1" y="4552638"/>
            <a:ext cx="8543925" cy="1500187"/>
          </a:xfrm>
        </p:spPr>
        <p:txBody>
          <a:bodyPr>
            <a:normAutofit/>
          </a:bodyPr>
          <a:lstStyle>
            <a:lvl1pPr marL="0" indent="0">
              <a:buNone/>
              <a:defRPr sz="1900">
                <a:solidFill>
                  <a:schemeClr val="tx1">
                    <a:lumMod val="75000"/>
                    <a:lumOff val="25000"/>
                  </a:schemeClr>
                </a:solidFill>
              </a:defRPr>
            </a:lvl1pPr>
            <a:lvl2pPr marL="371418" indent="0">
              <a:buNone/>
              <a:defRPr sz="1500">
                <a:solidFill>
                  <a:schemeClr val="tx1">
                    <a:tint val="75000"/>
                  </a:schemeClr>
                </a:solidFill>
              </a:defRPr>
            </a:lvl2pPr>
            <a:lvl3pPr marL="742837" indent="0">
              <a:buNone/>
              <a:defRPr sz="1400">
                <a:solidFill>
                  <a:schemeClr val="tx1">
                    <a:tint val="75000"/>
                  </a:schemeClr>
                </a:solidFill>
              </a:defRPr>
            </a:lvl3pPr>
            <a:lvl4pPr marL="1114255" indent="0">
              <a:buNone/>
              <a:defRPr sz="1100">
                <a:solidFill>
                  <a:schemeClr val="tx1">
                    <a:tint val="75000"/>
                  </a:schemeClr>
                </a:solidFill>
              </a:defRPr>
            </a:lvl4pPr>
            <a:lvl5pPr marL="1485672" indent="0">
              <a:buNone/>
              <a:defRPr sz="1100">
                <a:solidFill>
                  <a:schemeClr val="tx1">
                    <a:tint val="75000"/>
                  </a:schemeClr>
                </a:solidFill>
              </a:defRPr>
            </a:lvl5pPr>
            <a:lvl6pPr marL="1857092" indent="0">
              <a:buNone/>
              <a:defRPr sz="1100">
                <a:solidFill>
                  <a:schemeClr val="tx1">
                    <a:tint val="75000"/>
                  </a:schemeClr>
                </a:solidFill>
              </a:defRPr>
            </a:lvl6pPr>
            <a:lvl7pPr marL="2228510" indent="0">
              <a:buNone/>
              <a:defRPr sz="1100">
                <a:solidFill>
                  <a:schemeClr val="tx1">
                    <a:tint val="75000"/>
                  </a:schemeClr>
                </a:solidFill>
              </a:defRPr>
            </a:lvl7pPr>
            <a:lvl8pPr marL="2599928" indent="0">
              <a:buNone/>
              <a:defRPr sz="1100">
                <a:solidFill>
                  <a:schemeClr val="tx1">
                    <a:tint val="75000"/>
                  </a:schemeClr>
                </a:solidFill>
              </a:defRPr>
            </a:lvl8pPr>
            <a:lvl9pPr marL="2971346" indent="0">
              <a:buNone/>
              <a:defRPr sz="11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0C370AC0-0669-4F97-8E92-8B8B8F1EC28E}"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91265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6667" y="1828803"/>
            <a:ext cx="421005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8803"/>
            <a:ext cx="421005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EF6D1F5A-21FF-472D-AD3B-1BF17D6D539D}"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1393168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6665" y="1681853"/>
            <a:ext cx="4189413" cy="825700"/>
          </a:xfrm>
        </p:spPr>
        <p:txBody>
          <a:bodyPr anchor="b">
            <a:normAutofit/>
          </a:bodyPr>
          <a:lstStyle>
            <a:lvl1pPr marL="0" indent="0">
              <a:spcBef>
                <a:spcPts val="0"/>
              </a:spcBef>
              <a:buNone/>
              <a:defRPr sz="1900" b="1"/>
            </a:lvl1pPr>
            <a:lvl2pPr marL="371418" indent="0">
              <a:buNone/>
              <a:defRPr sz="1600" b="1"/>
            </a:lvl2pPr>
            <a:lvl3pPr marL="742837" indent="0">
              <a:buNone/>
              <a:defRPr sz="1500" b="1"/>
            </a:lvl3pPr>
            <a:lvl4pPr marL="1114255" indent="0">
              <a:buNone/>
              <a:defRPr sz="1400" b="1"/>
            </a:lvl4pPr>
            <a:lvl5pPr marL="1485672" indent="0">
              <a:buNone/>
              <a:defRPr sz="1400" b="1"/>
            </a:lvl5pPr>
            <a:lvl6pPr marL="1857092" indent="0">
              <a:buNone/>
              <a:defRPr sz="1400" b="1"/>
            </a:lvl6pPr>
            <a:lvl7pPr marL="2228510" indent="0">
              <a:buNone/>
              <a:defRPr sz="1400" b="1"/>
            </a:lvl7pPr>
            <a:lvl8pPr marL="2599928" indent="0">
              <a:buNone/>
              <a:defRPr sz="1400" b="1"/>
            </a:lvl8pPr>
            <a:lvl9pPr marL="2971346" indent="0">
              <a:buNone/>
              <a:defRPr sz="1400" b="1"/>
            </a:lvl9pPr>
          </a:lstStyle>
          <a:p>
            <a:pPr lvl="0"/>
            <a:r>
              <a:rPr lang="ja-JP" altLang="en-US"/>
              <a:t>マスター テキストの書式設定</a:t>
            </a:r>
          </a:p>
        </p:txBody>
      </p:sp>
      <p:sp>
        <p:nvSpPr>
          <p:cNvPr id="4" name="Content Placeholder 3"/>
          <p:cNvSpPr>
            <a:spLocks noGrp="1"/>
          </p:cNvSpPr>
          <p:nvPr>
            <p:ph sz="half" idx="2"/>
          </p:nvPr>
        </p:nvSpPr>
        <p:spPr>
          <a:xfrm>
            <a:off x="686665" y="2507553"/>
            <a:ext cx="4189413"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6" y="1681851"/>
            <a:ext cx="4210051" cy="825698"/>
          </a:xfrm>
        </p:spPr>
        <p:txBody>
          <a:bodyPr anchor="b"/>
          <a:lstStyle>
            <a:lvl1pPr marL="0" indent="0">
              <a:spcBef>
                <a:spcPts val="0"/>
              </a:spcBef>
              <a:buNone/>
              <a:defRPr sz="1900" b="1"/>
            </a:lvl1pPr>
            <a:lvl2pPr marL="371418" indent="0">
              <a:buNone/>
              <a:defRPr sz="1600" b="1"/>
            </a:lvl2pPr>
            <a:lvl3pPr marL="742837" indent="0">
              <a:buNone/>
              <a:defRPr sz="1500" b="1"/>
            </a:lvl3pPr>
            <a:lvl4pPr marL="1114255" indent="0">
              <a:buNone/>
              <a:defRPr sz="1400" b="1"/>
            </a:lvl4pPr>
            <a:lvl5pPr marL="1485672" indent="0">
              <a:buNone/>
              <a:defRPr sz="1400" b="1"/>
            </a:lvl5pPr>
            <a:lvl6pPr marL="1857092" indent="0">
              <a:buNone/>
              <a:defRPr sz="1400" b="1"/>
            </a:lvl6pPr>
            <a:lvl7pPr marL="2228510" indent="0">
              <a:buNone/>
              <a:defRPr sz="1400" b="1"/>
            </a:lvl7pPr>
            <a:lvl8pPr marL="2599928" indent="0">
              <a:buNone/>
              <a:defRPr sz="1400" b="1"/>
            </a:lvl8pPr>
            <a:lvl9pPr marL="2971346" indent="0">
              <a:buNone/>
              <a:defRPr sz="1400" b="1"/>
            </a:lvl9pPr>
          </a:lstStyle>
          <a:p>
            <a:pPr lvl="0"/>
            <a:r>
              <a:rPr lang="ja-JP" altLang="en-US"/>
              <a:t>マスター テキストの書式設定</a:t>
            </a:r>
          </a:p>
        </p:txBody>
      </p:sp>
      <p:sp>
        <p:nvSpPr>
          <p:cNvPr id="6" name="Content Placeholder 5"/>
          <p:cNvSpPr>
            <a:spLocks noGrp="1"/>
          </p:cNvSpPr>
          <p:nvPr>
            <p:ph sz="quarter" idx="4"/>
          </p:nvPr>
        </p:nvSpPr>
        <p:spPr>
          <a:xfrm>
            <a:off x="5014916" y="2507553"/>
            <a:ext cx="421005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DAA26635-35C8-46B3-8FE1-6F94C2C1F65B}"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1414399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FC85BD16-2418-4357-86DD-368B0EF42A55}"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3896706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5245C376-9DF4-4FD2-A368-AC89BA1564E2}"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361667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3514" y="457201"/>
            <a:ext cx="3194685" cy="1600198"/>
          </a:xfrm>
        </p:spPr>
        <p:txBody>
          <a:bodyPr anchor="b">
            <a:normAutofit/>
          </a:bodyPr>
          <a:lstStyle>
            <a:lvl1pPr>
              <a:defRPr sz="2600" b="0"/>
            </a:lvl1pPr>
          </a:lstStyle>
          <a:p>
            <a:r>
              <a:rPr lang="ja-JP" altLang="en-US"/>
              <a:t>マスター タイトルの書式設定</a:t>
            </a:r>
            <a:endParaRPr lang="en-US" dirty="0"/>
          </a:p>
        </p:txBody>
      </p:sp>
      <p:sp>
        <p:nvSpPr>
          <p:cNvPr id="3" name="Content Placeholder 2"/>
          <p:cNvSpPr>
            <a:spLocks noGrp="1"/>
          </p:cNvSpPr>
          <p:nvPr>
            <p:ph idx="1"/>
          </p:nvPr>
        </p:nvSpPr>
        <p:spPr>
          <a:xfrm>
            <a:off x="4210053" y="990600"/>
            <a:ext cx="5014913" cy="4876800"/>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3514" y="2057399"/>
            <a:ext cx="3194685" cy="3810001"/>
          </a:xfrm>
        </p:spPr>
        <p:txBody>
          <a:bodyPr>
            <a:normAutofit/>
          </a:bodyPr>
          <a:lstStyle>
            <a:lvl1pPr marL="0" indent="0">
              <a:lnSpc>
                <a:spcPct val="90000"/>
              </a:lnSpc>
              <a:buNone/>
              <a:defRPr sz="1400"/>
            </a:lvl1pPr>
            <a:lvl2pPr marL="371418" indent="0">
              <a:buNone/>
              <a:defRPr sz="1000"/>
            </a:lvl2pPr>
            <a:lvl3pPr marL="742837" indent="0">
              <a:buNone/>
              <a:defRPr sz="800"/>
            </a:lvl3pPr>
            <a:lvl4pPr marL="1114255" indent="0">
              <a:buNone/>
              <a:defRPr sz="700"/>
            </a:lvl4pPr>
            <a:lvl5pPr marL="1485672" indent="0">
              <a:buNone/>
              <a:defRPr sz="700"/>
            </a:lvl5pPr>
            <a:lvl6pPr marL="1857092" indent="0">
              <a:buNone/>
              <a:defRPr sz="700"/>
            </a:lvl6pPr>
            <a:lvl7pPr marL="2228510" indent="0">
              <a:buNone/>
              <a:defRPr sz="700"/>
            </a:lvl7pPr>
            <a:lvl8pPr marL="2599928" indent="0">
              <a:buNone/>
              <a:defRPr sz="700"/>
            </a:lvl8pPr>
            <a:lvl9pPr marL="2971346" indent="0">
              <a:buNone/>
              <a:defRPr sz="700"/>
            </a:lvl9pPr>
          </a:lstStyle>
          <a:p>
            <a:pPr lvl="0"/>
            <a:r>
              <a:rPr lang="ja-JP" altLang="en-US"/>
              <a:t>マスター テキストの書式設定</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B6901D36-0746-44E2-AD1C-BB1B9F8F7846}"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4255708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3514" y="457200"/>
            <a:ext cx="3194685" cy="1600200"/>
          </a:xfrm>
        </p:spPr>
        <p:txBody>
          <a:bodyPr anchor="b">
            <a:normAutofit/>
          </a:bodyPr>
          <a:lstStyle>
            <a:lvl1pPr>
              <a:defRPr sz="26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4210053" y="990600"/>
            <a:ext cx="5014913" cy="4876800"/>
          </a:xfrm>
        </p:spPr>
        <p:txBody>
          <a:bodyPr rtlCol="0">
            <a:normAutofit/>
          </a:bodyPr>
          <a:lstStyle>
            <a:lvl1pPr marL="0" indent="0">
              <a:buNone/>
              <a:defRPr sz="2600"/>
            </a:lvl1pPr>
            <a:lvl2pPr marL="371418" indent="0">
              <a:buNone/>
              <a:defRPr sz="2300"/>
            </a:lvl2pPr>
            <a:lvl3pPr marL="742837" indent="0">
              <a:buNone/>
              <a:defRPr sz="1900"/>
            </a:lvl3pPr>
            <a:lvl4pPr marL="1114255" indent="0">
              <a:buNone/>
              <a:defRPr sz="1600"/>
            </a:lvl4pPr>
            <a:lvl5pPr marL="1485672" indent="0">
              <a:buNone/>
              <a:defRPr sz="1600"/>
            </a:lvl5pPr>
            <a:lvl6pPr marL="1857092" indent="0">
              <a:buNone/>
              <a:defRPr sz="1600"/>
            </a:lvl6pPr>
            <a:lvl7pPr marL="2228510" indent="0">
              <a:buNone/>
              <a:defRPr sz="1600"/>
            </a:lvl7pPr>
            <a:lvl8pPr marL="2599928" indent="0">
              <a:buNone/>
              <a:defRPr sz="1600"/>
            </a:lvl8pPr>
            <a:lvl9pPr marL="2971346" indent="0">
              <a:buNone/>
              <a:defRPr sz="16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683514" y="2057400"/>
            <a:ext cx="3194685" cy="3810000"/>
          </a:xfrm>
        </p:spPr>
        <p:txBody>
          <a:bodyPr>
            <a:normAutofit/>
          </a:bodyPr>
          <a:lstStyle>
            <a:lvl1pPr marL="0" indent="0">
              <a:lnSpc>
                <a:spcPct val="90000"/>
              </a:lnSpc>
              <a:buNone/>
              <a:defRPr sz="1400"/>
            </a:lvl1pPr>
            <a:lvl2pPr marL="371418" indent="0">
              <a:buNone/>
              <a:defRPr sz="1000"/>
            </a:lvl2pPr>
            <a:lvl3pPr marL="742837" indent="0">
              <a:buNone/>
              <a:defRPr sz="800"/>
            </a:lvl3pPr>
            <a:lvl4pPr marL="1114255" indent="0">
              <a:buNone/>
              <a:defRPr sz="700"/>
            </a:lvl4pPr>
            <a:lvl5pPr marL="1485672" indent="0">
              <a:buNone/>
              <a:defRPr sz="700"/>
            </a:lvl5pPr>
            <a:lvl6pPr marL="1857092" indent="0">
              <a:buNone/>
              <a:defRPr sz="700"/>
            </a:lvl6pPr>
            <a:lvl7pPr marL="2228510" indent="0">
              <a:buNone/>
              <a:defRPr sz="700"/>
            </a:lvl7pPr>
            <a:lvl8pPr marL="2599928" indent="0">
              <a:buNone/>
              <a:defRPr sz="700"/>
            </a:lvl8pPr>
            <a:lvl9pPr marL="2971346" indent="0">
              <a:buNone/>
              <a:defRPr sz="700"/>
            </a:lvl9pPr>
          </a:lstStyle>
          <a:p>
            <a:pPr lvl="0"/>
            <a:r>
              <a:rPr lang="ja-JP" altLang="en-US"/>
              <a:t>マスター テキストの書式設定</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1C5F59BC-1899-42C6-AD68-CA27078CC9BB}"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2131468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CF7E735-501C-4CE4-8FD4-687429011236}"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1639815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4" y="360362"/>
            <a:ext cx="2135981"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1040" y="360363"/>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66A9A7A-2341-4B20-936E-D005C19EF6CB}"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2134499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メインページ">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42995" y="6594476"/>
            <a:ext cx="3343276" cy="365125"/>
          </a:xfrm>
        </p:spPr>
        <p:txBody>
          <a:bodyPr/>
          <a:lstStyle>
            <a:lvl1pPr algn="l">
              <a:defRPr sz="800">
                <a:solidFill>
                  <a:srgbClr val="404040"/>
                </a:solidFill>
                <a:latin typeface="メイリオ" panose="020B0604030504040204" pitchFamily="50" charset="-128"/>
                <a:ea typeface="メイリオ" panose="020B0604030504040204" pitchFamily="50" charset="-128"/>
              </a:defRPr>
            </a:lvl1pPr>
          </a:lstStyle>
          <a:p>
            <a:pPr fontAlgn="base">
              <a:spcBef>
                <a:spcPct val="0"/>
              </a:spcBef>
              <a:spcAft>
                <a:spcPct val="0"/>
              </a:spcAft>
            </a:pPr>
            <a:r>
              <a:rPr kumimoji="1" lang="en-US" altLang="ja-JP" smtClean="0"/>
              <a:t>© SHIDAX</a:t>
            </a:r>
            <a:r>
              <a:rPr kumimoji="1" lang="ja-JP" altLang="en-US" smtClean="0"/>
              <a:t> </a:t>
            </a:r>
            <a:r>
              <a:rPr kumimoji="1" lang="en-US" altLang="ja-JP" smtClean="0"/>
              <a:t>CORPORATION. All Right Reserved.</a:t>
            </a:r>
            <a:endParaRPr kumimoji="1" lang="ja-JP" altLang="en-US" smtClean="0"/>
          </a:p>
        </p:txBody>
      </p:sp>
      <p:sp>
        <p:nvSpPr>
          <p:cNvPr id="3" name="Slide Number Placeholder 5"/>
          <p:cNvSpPr>
            <a:spLocks noGrp="1"/>
          </p:cNvSpPr>
          <p:nvPr>
            <p:ph type="sldNum" sz="quarter" idx="11"/>
          </p:nvPr>
        </p:nvSpPr>
        <p:spPr>
          <a:xfrm>
            <a:off x="3852333" y="6594476"/>
            <a:ext cx="2228850" cy="365125"/>
          </a:xfrm>
        </p:spPr>
        <p:txBody>
          <a:bodyPr/>
          <a:lstStyle>
            <a:lvl1pPr algn="ctr">
              <a:defRPr sz="800">
                <a:solidFill>
                  <a:srgbClr val="000000"/>
                </a:solidFill>
                <a:latin typeface="メイリオ" panose="020B0604030504040204" pitchFamily="50" charset="-128"/>
                <a:ea typeface="メイリオ" panose="020B0604030504040204" pitchFamily="50" charset="-128"/>
              </a:defRPr>
            </a:lvl1pPr>
          </a:lstStyle>
          <a:p>
            <a:pPr fontAlgn="base">
              <a:spcBef>
                <a:spcPct val="0"/>
              </a:spcBef>
              <a:spcAft>
                <a:spcPct val="0"/>
              </a:spcAft>
            </a:pPr>
            <a:fld id="{3097AF20-966D-4F02-9BA4-6F1AC683BFB1}"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303431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冒頭ページ">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B59B3C1-E26F-47EC-B1ED-947AF2D9979A}"/>
              </a:ext>
            </a:extLst>
          </p:cNvPr>
          <p:cNvSpPr>
            <a:spLocks noChangeAspect="1"/>
          </p:cNvSpPr>
          <p:nvPr userDrawn="1"/>
        </p:nvSpPr>
        <p:spPr>
          <a:xfrm>
            <a:off x="835920" y="778430"/>
            <a:ext cx="2028276" cy="1944000"/>
          </a:xfrm>
          <a:prstGeom prst="rect">
            <a:avLst/>
          </a:prstGeom>
          <a:solidFill>
            <a:srgbClr val="EE1C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ooter Placeholder 4"/>
          <p:cNvSpPr>
            <a:spLocks noGrp="1"/>
          </p:cNvSpPr>
          <p:nvPr>
            <p:ph type="ftr" sz="quarter" idx="3"/>
          </p:nvPr>
        </p:nvSpPr>
        <p:spPr>
          <a:xfrm>
            <a:off x="-43542" y="6594473"/>
            <a:ext cx="3343275"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lumMod val="65000"/>
                    <a:lumOff val="35000"/>
                  </a:schemeClr>
                </a:solidFill>
              </a:defRPr>
            </a:lvl1pPr>
          </a:lstStyle>
          <a:p>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9AED587E-90AC-45D7-B9B0-1B8A4918B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6952" y="1005270"/>
            <a:ext cx="1558935" cy="370619"/>
          </a:xfrm>
          <a:prstGeom prst="rect">
            <a:avLst/>
          </a:prstGeom>
        </p:spPr>
      </p:pic>
      <p:sp>
        <p:nvSpPr>
          <p:cNvPr id="8" name="Slide Number Placeholder 5"/>
          <p:cNvSpPr>
            <a:spLocks noGrp="1"/>
          </p:cNvSpPr>
          <p:nvPr>
            <p:ph type="sldNum" sz="quarter" idx="4"/>
          </p:nvPr>
        </p:nvSpPr>
        <p:spPr>
          <a:xfrm>
            <a:off x="9203445" y="6556688"/>
            <a:ext cx="892723"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0">
                <a:solidFill>
                  <a:schemeClr val="tx1"/>
                </a:solidFill>
              </a:defRPr>
            </a:lvl1p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a:t>
            </a:fld>
            <a:endParaRPr kumimoji="1" lang="ja-JP" altLang="en-US" dirty="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メインページ">
    <p:spTree>
      <p:nvGrpSpPr>
        <p:cNvPr id="1" name=""/>
        <p:cNvGrpSpPr/>
        <p:nvPr/>
      </p:nvGrpSpPr>
      <p:grpSpPr>
        <a:xfrm>
          <a:off x="0" y="0"/>
          <a:ext cx="0" cy="0"/>
          <a:chOff x="0" y="0"/>
          <a:chExt cx="0" cy="0"/>
        </a:xfrm>
      </p:grpSpPr>
      <p:sp>
        <p:nvSpPr>
          <p:cNvPr id="2" name="正方形/長方形 1">
            <a:extLst/>
          </p:cNvPr>
          <p:cNvSpPr/>
          <p:nvPr userDrawn="1"/>
        </p:nvSpPr>
        <p:spPr>
          <a:xfrm>
            <a:off x="0" y="344488"/>
            <a:ext cx="8208566" cy="50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anchor="ct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94630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中表紙">
    <p:spTree>
      <p:nvGrpSpPr>
        <p:cNvPr id="1" name=""/>
        <p:cNvGrpSpPr/>
        <p:nvPr/>
      </p:nvGrpSpPr>
      <p:grpSpPr>
        <a:xfrm>
          <a:off x="0" y="0"/>
          <a:ext cx="0" cy="0"/>
          <a:chOff x="0" y="0"/>
          <a:chExt cx="0" cy="0"/>
        </a:xfrm>
      </p:grpSpPr>
      <p:grpSp>
        <p:nvGrpSpPr>
          <p:cNvPr id="2" name="グループ化 4"/>
          <p:cNvGrpSpPr>
            <a:grpSpLocks/>
          </p:cNvGrpSpPr>
          <p:nvPr userDrawn="1"/>
        </p:nvGrpSpPr>
        <p:grpSpPr bwMode="auto">
          <a:xfrm>
            <a:off x="1124744" y="2528889"/>
            <a:ext cx="7610079" cy="1800225"/>
            <a:chOff x="898404" y="2529000"/>
            <a:chExt cx="7656896" cy="1800000"/>
          </a:xfrm>
        </p:grpSpPr>
        <p:pic>
          <p:nvPicPr>
            <p:cNvPr id="3" name="図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98404" y="2529000"/>
              <a:ext cx="166082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p:cNvPr>
            <p:cNvCxnSpPr>
              <a:cxnSpLocks/>
            </p:cNvCxnSpPr>
            <p:nvPr/>
          </p:nvCxnSpPr>
          <p:spPr>
            <a:xfrm>
              <a:off x="898404" y="3429000"/>
              <a:ext cx="16611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p:cNvPr>
            <p:cNvCxnSpPr>
              <a:cxnSpLocks/>
            </p:cNvCxnSpPr>
            <p:nvPr/>
          </p:nvCxnSpPr>
          <p:spPr>
            <a:xfrm>
              <a:off x="2434974" y="3429000"/>
              <a:ext cx="6120326" cy="0"/>
            </a:xfrm>
            <a:prstGeom prst="line">
              <a:avLst/>
            </a:prstGeom>
            <a:ln w="12700">
              <a:solidFill>
                <a:srgbClr val="EE1C23"/>
              </a:solidFill>
            </a:ln>
          </p:spPr>
          <p:style>
            <a:lnRef idx="1">
              <a:schemeClr val="accent1"/>
            </a:lnRef>
            <a:fillRef idx="0">
              <a:schemeClr val="accent1"/>
            </a:fillRef>
            <a:effectRef idx="0">
              <a:schemeClr val="accent1"/>
            </a:effectRef>
            <a:fontRef idx="minor">
              <a:schemeClr val="tx1"/>
            </a:fontRef>
          </p:style>
        </p:cxnSp>
      </p:grpSp>
      <p:sp>
        <p:nvSpPr>
          <p:cNvPr id="6" name="Footer Placeholder 4"/>
          <p:cNvSpPr>
            <a:spLocks noGrp="1"/>
          </p:cNvSpPr>
          <p:nvPr>
            <p:ph type="ftr" sz="quarter" idx="10"/>
          </p:nvPr>
        </p:nvSpPr>
        <p:spPr>
          <a:xfrm>
            <a:off x="-42995" y="6594476"/>
            <a:ext cx="3343276" cy="365125"/>
          </a:xfrm>
        </p:spPr>
        <p:txBody>
          <a:bodyPr/>
          <a:lstStyle>
            <a:lvl1pPr algn="l">
              <a:defRPr sz="800">
                <a:solidFill>
                  <a:srgbClr val="404040"/>
                </a:solidFill>
                <a:latin typeface="メイリオ" panose="020B0604030504040204" pitchFamily="50" charset="-128"/>
                <a:ea typeface="メイリオ" panose="020B0604030504040204" pitchFamily="50" charset="-128"/>
              </a:defRPr>
            </a:lvl1pPr>
          </a:lstStyle>
          <a:p>
            <a:pPr fontAlgn="base">
              <a:spcBef>
                <a:spcPct val="0"/>
              </a:spcBef>
              <a:spcAft>
                <a:spcPct val="0"/>
              </a:spcAft>
            </a:pPr>
            <a:r>
              <a:rPr kumimoji="1" lang="en-US" altLang="ja-JP" smtClean="0"/>
              <a:t>© SHIDAX</a:t>
            </a:r>
            <a:r>
              <a:rPr kumimoji="1" lang="ja-JP" altLang="en-US" smtClean="0"/>
              <a:t> </a:t>
            </a:r>
            <a:r>
              <a:rPr kumimoji="1" lang="en-US" altLang="ja-JP" smtClean="0"/>
              <a:t>CORPORATION. All Right Reserved.</a:t>
            </a:r>
            <a:endParaRPr kumimoji="1" lang="ja-JP" altLang="en-US" smtClean="0"/>
          </a:p>
        </p:txBody>
      </p:sp>
      <p:sp>
        <p:nvSpPr>
          <p:cNvPr id="7" name="Slide Number Placeholder 5"/>
          <p:cNvSpPr>
            <a:spLocks noGrp="1"/>
          </p:cNvSpPr>
          <p:nvPr>
            <p:ph type="sldNum" sz="quarter" idx="11"/>
          </p:nvPr>
        </p:nvSpPr>
        <p:spPr>
          <a:xfrm>
            <a:off x="3852333" y="6594476"/>
            <a:ext cx="2228850" cy="365125"/>
          </a:xfrm>
        </p:spPr>
        <p:txBody>
          <a:bodyPr/>
          <a:lstStyle>
            <a:lvl1pPr algn="ctr">
              <a:defRPr sz="800">
                <a:solidFill>
                  <a:srgbClr val="000000"/>
                </a:solidFill>
                <a:latin typeface="メイリオ" panose="020B0604030504040204" pitchFamily="50" charset="-128"/>
                <a:ea typeface="メイリオ" panose="020B0604030504040204" pitchFamily="50" charset="-128"/>
              </a:defRPr>
            </a:lvl1pPr>
          </a:lstStyle>
          <a:p>
            <a:pPr fontAlgn="base">
              <a:spcBef>
                <a:spcPct val="0"/>
              </a:spcBef>
              <a:spcAft>
                <a:spcPct val="0"/>
              </a:spcAft>
            </a:pPr>
            <a:fld id="{44C86B4D-3351-4F64-9FA2-FD5A526E4496}"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247054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34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表紙">
    <p:spTree>
      <p:nvGrpSpPr>
        <p:cNvPr id="1" name=""/>
        <p:cNvGrpSpPr/>
        <p:nvPr/>
      </p:nvGrpSpPr>
      <p:grpSpPr>
        <a:xfrm>
          <a:off x="0" y="0"/>
          <a:ext cx="0" cy="0"/>
          <a:chOff x="0" y="0"/>
          <a:chExt cx="0" cy="0"/>
        </a:xfrm>
      </p:grpSpPr>
      <p:sp>
        <p:nvSpPr>
          <p:cNvPr id="26" name="Footer Placeholder 4"/>
          <p:cNvSpPr>
            <a:spLocks noGrp="1"/>
          </p:cNvSpPr>
          <p:nvPr>
            <p:ph type="ftr" sz="quarter" idx="3"/>
          </p:nvPr>
        </p:nvSpPr>
        <p:spPr>
          <a:xfrm>
            <a:off x="-43542" y="6594473"/>
            <a:ext cx="3343275"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lumMod val="65000"/>
                    <a:lumOff val="35000"/>
                  </a:schemeClr>
                </a:solidFill>
              </a:defRPr>
            </a:lvl1pPr>
          </a:lstStyle>
          <a:p>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grpSp>
        <p:nvGrpSpPr>
          <p:cNvPr id="8" name="グループ化 7"/>
          <p:cNvGrpSpPr/>
          <p:nvPr userDrawn="1"/>
        </p:nvGrpSpPr>
        <p:grpSpPr>
          <a:xfrm>
            <a:off x="8461628" y="164977"/>
            <a:ext cx="1152000" cy="350819"/>
            <a:chOff x="8372728" y="114177"/>
            <a:chExt cx="1152000" cy="350819"/>
          </a:xfrm>
        </p:grpSpPr>
        <p:sp>
          <p:nvSpPr>
            <p:cNvPr id="9" name="角丸四角形 8"/>
            <p:cNvSpPr/>
            <p:nvPr/>
          </p:nvSpPr>
          <p:spPr>
            <a:xfrm>
              <a:off x="8372728" y="114177"/>
              <a:ext cx="1152000" cy="252000"/>
            </a:xfrm>
            <a:prstGeom prst="roundRect">
              <a:avLst>
                <a:gd name="adj" fmla="val 15834"/>
              </a:avLst>
            </a:prstGeom>
            <a:solidFill>
              <a:schemeClr val="bg1"/>
            </a:solid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bg1"/>
                </a:solidFill>
                <a:latin typeface="メイリオ" pitchFamily="50" charset="-128"/>
                <a:ea typeface="メイリオ" pitchFamily="50" charset="-128"/>
                <a:cs typeface="メイリオ" pitchFamily="50" charset="-128"/>
              </a:endParaRPr>
            </a:p>
          </p:txBody>
        </p:sp>
        <p:sp>
          <p:nvSpPr>
            <p:cNvPr id="13" name="テキスト ボックス 12"/>
            <p:cNvSpPr txBox="1"/>
            <p:nvPr/>
          </p:nvSpPr>
          <p:spPr>
            <a:xfrm>
              <a:off x="8616746" y="126442"/>
              <a:ext cx="663964" cy="338554"/>
            </a:xfrm>
            <a:prstGeom prst="rect">
              <a:avLst/>
            </a:prstGeom>
            <a:noFill/>
          </p:spPr>
          <p:txBody>
            <a:bodyPr wrap="none" rtlCol="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6B6B6B"/>
                  </a:solidFill>
                  <a:latin typeface="メイリオ" pitchFamily="50" charset="-128"/>
                  <a:ea typeface="メイリオ" pitchFamily="50" charset="-128"/>
                  <a:cs typeface="メイリオ" pitchFamily="50" charset="-128"/>
                </a:rPr>
                <a:t>御社限り</a:t>
              </a:r>
              <a:endParaRPr kumimoji="1" lang="ja-JP" altLang="en-US" sz="1200" b="1" dirty="0">
                <a:solidFill>
                  <a:srgbClr val="6B6B6B"/>
                </a:solidFill>
                <a:latin typeface="メイリオ" pitchFamily="50" charset="-128"/>
                <a:ea typeface="メイリオ" pitchFamily="50" charset="-128"/>
                <a:cs typeface="メイリオ" pitchFamily="50" charset="-128"/>
              </a:endParaRPr>
            </a:p>
          </p:txBody>
        </p:sp>
      </p:grpSp>
      <p:sp>
        <p:nvSpPr>
          <p:cNvPr id="3" name="スライド番号プレースホルダー 2"/>
          <p:cNvSpPr>
            <a:spLocks noGrp="1"/>
          </p:cNvSpPr>
          <p:nvPr>
            <p:ph type="sldNum" sz="quarter" idx="10"/>
          </p:nvPr>
        </p:nvSpPr>
        <p:spPr>
          <a:xfrm>
            <a:off x="8816597" y="6553331"/>
            <a:ext cx="1680109" cy="365125"/>
          </a:xfrm>
        </p:spPr>
        <p:txBody>
          <a:bodyPr/>
          <a:lstStyle>
            <a:lvl1pPr>
              <a:defRPr sz="1100"/>
            </a:lvl1p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a:t>
            </a:fld>
            <a:endParaRPr kumimoji="1" lang="ja-JP" altLang="en-US" dirty="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メインページ">
    <p:spTree>
      <p:nvGrpSpPr>
        <p:cNvPr id="1" name=""/>
        <p:cNvGrpSpPr/>
        <p:nvPr/>
      </p:nvGrpSpPr>
      <p:grpSpPr>
        <a:xfrm>
          <a:off x="0" y="0"/>
          <a:ext cx="0" cy="0"/>
          <a:chOff x="0" y="0"/>
          <a:chExt cx="0" cy="0"/>
        </a:xfrm>
      </p:grpSpPr>
      <p:sp>
        <p:nvSpPr>
          <p:cNvPr id="24" name="Footer Placeholder 4"/>
          <p:cNvSpPr>
            <a:spLocks noGrp="1"/>
          </p:cNvSpPr>
          <p:nvPr>
            <p:ph type="ftr" sz="quarter" idx="3"/>
          </p:nvPr>
        </p:nvSpPr>
        <p:spPr>
          <a:xfrm>
            <a:off x="-43542" y="6594473"/>
            <a:ext cx="3343275"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lumMod val="65000"/>
                    <a:lumOff val="35000"/>
                  </a:schemeClr>
                </a:solidFill>
              </a:defRPr>
            </a:lvl1pPr>
          </a:lstStyle>
          <a:p>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25" name="Slide Number Placeholder 5"/>
          <p:cNvSpPr>
            <a:spLocks noGrp="1"/>
          </p:cNvSpPr>
          <p:nvPr>
            <p:ph type="sldNum" sz="quarter" idx="4"/>
          </p:nvPr>
        </p:nvSpPr>
        <p:spPr>
          <a:xfrm>
            <a:off x="9203445" y="6556688"/>
            <a:ext cx="892723"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0">
                <a:solidFill>
                  <a:schemeClr val="tx1"/>
                </a:solidFill>
              </a:defRPr>
            </a:lvl1p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a:t>
            </a:fld>
            <a:endParaRPr kumimoji="1" lang="ja-JP" altLang="en-US"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A7E66D7C-B19C-4071-8CFE-BAB218D46E8A}"/>
              </a:ext>
            </a:extLst>
          </p:cNvPr>
          <p:cNvPicPr>
            <a:picLocks noChangeAspect="1"/>
          </p:cNvPicPr>
          <p:nvPr userDrawn="1"/>
        </p:nvPicPr>
        <p:blipFill>
          <a:blip r:embed="rId2" cstate="print"/>
          <a:stretch>
            <a:fillRect/>
          </a:stretch>
        </p:blipFill>
        <p:spPr>
          <a:xfrm>
            <a:off x="-1" y="0"/>
            <a:ext cx="9906001" cy="344251"/>
          </a:xfrm>
          <a:prstGeom prst="rect">
            <a:avLst/>
          </a:prstGeom>
        </p:spPr>
      </p:pic>
      <p:grpSp>
        <p:nvGrpSpPr>
          <p:cNvPr id="8" name="グループ化 7"/>
          <p:cNvGrpSpPr/>
          <p:nvPr userDrawn="1"/>
        </p:nvGrpSpPr>
        <p:grpSpPr>
          <a:xfrm>
            <a:off x="8461628" y="164977"/>
            <a:ext cx="1152000" cy="350819"/>
            <a:chOff x="8372728" y="114177"/>
            <a:chExt cx="1152000" cy="350819"/>
          </a:xfrm>
        </p:grpSpPr>
        <p:sp>
          <p:nvSpPr>
            <p:cNvPr id="9" name="角丸四角形 8"/>
            <p:cNvSpPr/>
            <p:nvPr/>
          </p:nvSpPr>
          <p:spPr>
            <a:xfrm>
              <a:off x="8372728" y="114177"/>
              <a:ext cx="1152000" cy="252000"/>
            </a:xfrm>
            <a:prstGeom prst="roundRect">
              <a:avLst>
                <a:gd name="adj" fmla="val 15834"/>
              </a:avLst>
            </a:prstGeom>
            <a:solidFill>
              <a:schemeClr val="bg1"/>
            </a:solid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bg1"/>
                </a:solidFill>
                <a:latin typeface="メイリオ" pitchFamily="50" charset="-128"/>
                <a:ea typeface="メイリオ" pitchFamily="50" charset="-128"/>
                <a:cs typeface="メイリオ" pitchFamily="50" charset="-128"/>
              </a:endParaRPr>
            </a:p>
          </p:txBody>
        </p:sp>
        <p:sp>
          <p:nvSpPr>
            <p:cNvPr id="10" name="テキスト ボックス 9"/>
            <p:cNvSpPr txBox="1"/>
            <p:nvPr/>
          </p:nvSpPr>
          <p:spPr>
            <a:xfrm>
              <a:off x="8616746" y="126442"/>
              <a:ext cx="663964" cy="338554"/>
            </a:xfrm>
            <a:prstGeom prst="rect">
              <a:avLst/>
            </a:prstGeom>
            <a:noFill/>
          </p:spPr>
          <p:txBody>
            <a:bodyPr wrap="none" rtlCol="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smtClean="0">
                  <a:solidFill>
                    <a:srgbClr val="6B6B6B"/>
                  </a:solidFill>
                  <a:latin typeface="メイリオ" pitchFamily="50" charset="-128"/>
                  <a:ea typeface="メイリオ" pitchFamily="50" charset="-128"/>
                  <a:cs typeface="メイリオ" pitchFamily="50" charset="-128"/>
                </a:rPr>
                <a:t>御社限り</a:t>
              </a:r>
              <a:endParaRPr kumimoji="1" lang="ja-JP" altLang="en-US" sz="1200" b="1" dirty="0">
                <a:solidFill>
                  <a:srgbClr val="6B6B6B"/>
                </a:solidFill>
                <a:latin typeface="メイリオ" pitchFamily="50" charset="-128"/>
                <a:ea typeface="メイリオ" pitchFamily="50" charset="-128"/>
                <a:cs typeface="メイリオ" pitchFamily="50" charset="-128"/>
              </a:endParaRPr>
            </a:p>
          </p:txBody>
        </p:sp>
      </p:grpSp>
      <p:pic>
        <p:nvPicPr>
          <p:cNvPr id="11" name="図 10">
            <a:extLst>
              <a:ext uri="{FF2B5EF4-FFF2-40B4-BE49-F238E27FC236}">
                <a16:creationId xmlns:a16="http://schemas.microsoft.com/office/drawing/2014/main" id="{F85BCD3D-BBEE-4418-BADB-2E62B95568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5900" y="463031"/>
            <a:ext cx="1562469" cy="351528"/>
          </a:xfrm>
          <a:prstGeom prst="rect">
            <a:avLst/>
          </a:prstGeom>
        </p:spPr>
      </p:pic>
    </p:spTree>
    <p:extLst>
      <p:ext uri="{BB962C8B-B14F-4D97-AF65-F5344CB8AC3E}">
        <p14:creationId xmlns:p14="http://schemas.microsoft.com/office/powerpoint/2010/main" val="36307064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背表紙">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0A19930-72B5-458A-AFCE-3FDDE6F921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6386" y="2783336"/>
            <a:ext cx="2623708" cy="590288"/>
          </a:xfrm>
          <a:prstGeom prst="rect">
            <a:avLst/>
          </a:prstGeom>
        </p:spPr>
      </p:pic>
      <p:sp>
        <p:nvSpPr>
          <p:cNvPr id="21" name="Footer Placeholder 4"/>
          <p:cNvSpPr>
            <a:spLocks noGrp="1"/>
          </p:cNvSpPr>
          <p:nvPr>
            <p:ph type="ftr" sz="quarter" idx="3"/>
          </p:nvPr>
        </p:nvSpPr>
        <p:spPr>
          <a:xfrm>
            <a:off x="-43542" y="6594473"/>
            <a:ext cx="3343275"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lumMod val="65000"/>
                    <a:lumOff val="35000"/>
                  </a:schemeClr>
                </a:solidFill>
              </a:defRPr>
            </a:lvl1pPr>
          </a:lstStyle>
          <a:p>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0"/>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a:t>
            </a:fld>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202400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1"/>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1"/>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ー 4"/>
          <p:cNvSpPr>
            <a:spLocks noGrp="1"/>
          </p:cNvSpPr>
          <p:nvPr>
            <p:ph type="ftr" sz="quarter" idx="10"/>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6" name="スライド番号プレースホルダー 5"/>
          <p:cNvSpPr>
            <a:spLocks noGrp="1"/>
          </p:cNvSpPr>
          <p:nvPr>
            <p:ph type="sldNum" sz="quarter" idx="11"/>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a:t>
            </a:fld>
            <a:endParaRPr kumimoji="1" lang="ja-JP" altLang="en-US" dirty="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6" name="スライド番号プレースホルダ 5"/>
          <p:cNvSpPr>
            <a:spLocks noGrp="1"/>
          </p:cNvSpPr>
          <p:nvPr>
            <p:ph type="sldNum" sz="quarter" idx="12"/>
          </p:nvPr>
        </p:nvSpPr>
        <p:spPr/>
        <p:txBody>
          <a:bodyPr/>
          <a:lstStyle>
            <a:lvl1pPr>
              <a:defRPr/>
            </a:lvl1pPr>
          </a:lstStyle>
          <a:p>
            <a:pPr>
              <a:defRPr/>
            </a:pPr>
            <a:fld id="{1A4A8CD8-5865-4D72-987E-94EB8E77DA8A}" type="slidenum">
              <a:rPr lang="ja-JP" altLang="en-US"/>
              <a:pPr>
                <a:defRPr/>
              </a:pPr>
              <a:t>‹#›</a:t>
            </a:fld>
            <a:endParaRPr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4530"/>
            <a:ext cx="7429500" cy="2387600"/>
          </a:xfrm>
        </p:spPr>
        <p:txBody>
          <a:bodyPr anchor="b">
            <a:normAutofit/>
          </a:bodyPr>
          <a:lstStyle>
            <a:lvl1pPr algn="ctr">
              <a:defRPr sz="49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normAutofit/>
          </a:bodyPr>
          <a:lstStyle>
            <a:lvl1pPr marL="0" indent="0" algn="ctr">
              <a:buNone/>
              <a:defRPr sz="1900">
                <a:solidFill>
                  <a:schemeClr val="tx1">
                    <a:lumMod val="75000"/>
                    <a:lumOff val="25000"/>
                  </a:schemeClr>
                </a:solidFill>
              </a:defRPr>
            </a:lvl1pPr>
            <a:lvl2pPr marL="371418" indent="0" algn="ctr">
              <a:buNone/>
              <a:defRPr sz="2300"/>
            </a:lvl2pPr>
            <a:lvl3pPr marL="742837" indent="0" algn="ctr">
              <a:buNone/>
              <a:defRPr sz="1900"/>
            </a:lvl3pPr>
            <a:lvl4pPr marL="1114255" indent="0" algn="ctr">
              <a:buNone/>
              <a:defRPr sz="1600"/>
            </a:lvl4pPr>
            <a:lvl5pPr marL="1485672" indent="0" algn="ctr">
              <a:buNone/>
              <a:defRPr sz="1600"/>
            </a:lvl5pPr>
            <a:lvl6pPr marL="1857092" indent="0" algn="ctr">
              <a:buNone/>
              <a:defRPr sz="1600"/>
            </a:lvl6pPr>
            <a:lvl7pPr marL="2228510" indent="0" algn="ctr">
              <a:buNone/>
              <a:defRPr sz="1600"/>
            </a:lvl7pPr>
            <a:lvl8pPr marL="2599928" indent="0" algn="ctr">
              <a:buNone/>
              <a:defRPr sz="1600"/>
            </a:lvl8pPr>
            <a:lvl9pPr marL="2971346"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62AD812-9913-47B4-A358-D359623BD3CA}"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11816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endParaRPr kumimoji="1" lang="ja-JP"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lumMod val="65000"/>
                    <a:lumOff val="35000"/>
                  </a:prstClr>
                </a:solidFill>
                <a:latin typeface="+mn-lt"/>
                <a:ea typeface="+mn-ea"/>
              </a:defRPr>
            </a:lvl1pPr>
          </a:lstStyle>
          <a:p>
            <a:pPr>
              <a:defRPr/>
            </a:pPr>
            <a:r>
              <a:rPr kumimoji="1" lang="en-US" altLang="ja-JP" smtClean="0"/>
              <a:t>© SHIDAX CORPORATION. All Right Reserved.</a:t>
            </a:r>
            <a:endParaRPr kumimoji="1" lang="ja-JP" alt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D787022-0D95-47E4-BD59-13C7EF69C356}"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1611223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666" y="365760"/>
            <a:ext cx="8543925"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6666" y="1828801"/>
            <a:ext cx="8543925"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3"/>
          </p:nvPr>
        </p:nvSpPr>
        <p:spPr>
          <a:xfrm>
            <a:off x="-43542" y="6594473"/>
            <a:ext cx="3343275"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1">
                    <a:lumMod val="65000"/>
                    <a:lumOff val="35000"/>
                  </a:schemeClr>
                </a:solidFill>
              </a:defRPr>
            </a:lvl1pPr>
          </a:lstStyle>
          <a:p>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dirty="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6" name="Slide Number Placeholder 5"/>
          <p:cNvSpPr>
            <a:spLocks noGrp="1"/>
          </p:cNvSpPr>
          <p:nvPr>
            <p:ph type="sldNum" sz="quarter" idx="4"/>
          </p:nvPr>
        </p:nvSpPr>
        <p:spPr>
          <a:xfrm>
            <a:off x="8546002" y="6512736"/>
            <a:ext cx="2228850"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800" b="0">
                <a:solidFill>
                  <a:schemeClr val="tx1"/>
                </a:solidFill>
              </a:defRPr>
            </a:lvl1p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a:t>
            </a:fld>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49305899"/>
      </p:ext>
    </p:extLst>
  </p:cSld>
  <p:clrMap bg1="lt1" tx1="dk1" bg2="lt2" tx2="dk2" accent1="accent1" accent2="accent2" accent3="accent3" accent4="accent4" accent5="accent5" accent6="accent6" hlink="hlink" folHlink="folHlink"/>
  <p:sldLayoutIdLst>
    <p:sldLayoutId id="2147483696" r:id="rId1"/>
    <p:sldLayoutId id="2147483701" r:id="rId2"/>
    <p:sldLayoutId id="2147483700" r:id="rId3"/>
    <p:sldLayoutId id="2147483699" r:id="rId4"/>
    <p:sldLayoutId id="2147483697" r:id="rId5"/>
    <p:sldLayoutId id="2147483707" r:id="rId6"/>
    <p:sldLayoutId id="2147483708" r:id="rId7"/>
  </p:sldLayoutIdLst>
  <p:timing>
    <p:tnLst>
      <p:par>
        <p:cTn id="1" dur="indefinite" restart="never" nodeType="tmRoot"/>
      </p:par>
    </p:tnLst>
  </p:timing>
  <p:hf hd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Wingdings 2" pitchFamily="18" charset="2"/>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Wingdings 2" pitchFamily="18" charset="2"/>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Wingdings 2" pitchFamily="18" charset="2"/>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5pPr>
      <a:lvl6pPr marL="204311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6pPr>
      <a:lvl7pPr marL="241458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7pPr>
      <a:lvl8pPr marL="278606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8pPr>
      <a:lvl9pPr marL="315753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9pPr>
    </p:bodyStyle>
    <p:otherStyle>
      <a:defPPr>
        <a:defRPr lang="en-US"/>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6197" y="365126"/>
            <a:ext cx="85439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1027" name="Text Placeholder 2"/>
          <p:cNvSpPr>
            <a:spLocks noGrp="1"/>
          </p:cNvSpPr>
          <p:nvPr>
            <p:ph type="body" idx="1"/>
          </p:nvPr>
        </p:nvSpPr>
        <p:spPr bwMode="auto">
          <a:xfrm>
            <a:off x="686197" y="1828800"/>
            <a:ext cx="85439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81038" y="6356351"/>
            <a:ext cx="2228850" cy="365125"/>
          </a:xfrm>
          <a:prstGeom prst="rect">
            <a:avLst/>
          </a:prstGeom>
        </p:spPr>
        <p:txBody>
          <a:bodyPr vert="horz" wrap="square" lIns="91426" tIns="45714" rIns="91426" bIns="45714" numCol="1" anchor="ctr" anchorCtr="0" compatLnSpc="1">
            <a:prstTxWarp prst="textNoShape">
              <a:avLst/>
            </a:prstTxWarp>
          </a:bodyPr>
          <a:lstStyle>
            <a:lvl1pPr>
              <a:defRPr sz="900">
                <a:solidFill>
                  <a:srgbClr val="595959"/>
                </a:solidFill>
                <a:latin typeface="Calibri" panose="020F0502020204030204" pitchFamily="34" charset="0"/>
              </a:defRPr>
            </a:lvl1pPr>
          </a:lstStyle>
          <a:p>
            <a:pPr fontAlgn="base">
              <a:spcBef>
                <a:spcPct val="0"/>
              </a:spcBef>
              <a:spcAft>
                <a:spcPct val="0"/>
              </a:spcAft>
            </a:pPr>
            <a:endParaRPr kumimoji="1" lang="ja-JP" altLang="en-US" smtClean="0"/>
          </a:p>
        </p:txBody>
      </p:sp>
      <p:sp>
        <p:nvSpPr>
          <p:cNvPr id="5" name="Footer Placeholder 4"/>
          <p:cNvSpPr>
            <a:spLocks noGrp="1"/>
          </p:cNvSpPr>
          <p:nvPr>
            <p:ph type="ftr" sz="quarter" idx="3"/>
          </p:nvPr>
        </p:nvSpPr>
        <p:spPr>
          <a:xfrm>
            <a:off x="3281363" y="6356351"/>
            <a:ext cx="3343275" cy="365125"/>
          </a:xfrm>
          <a:prstGeom prst="rect">
            <a:avLst/>
          </a:prstGeom>
        </p:spPr>
        <p:txBody>
          <a:bodyPr vert="horz" wrap="square" lIns="91426" tIns="45714" rIns="91426" bIns="45714" numCol="1" anchor="ctr" anchorCtr="0" compatLnSpc="1">
            <a:prstTxWarp prst="textNoShape">
              <a:avLst/>
            </a:prstTxWarp>
          </a:bodyPr>
          <a:lstStyle>
            <a:lvl1pPr algn="ctr">
              <a:defRPr sz="900">
                <a:solidFill>
                  <a:srgbClr val="595959"/>
                </a:solidFill>
                <a:latin typeface="Calibri" panose="020F0502020204030204" pitchFamily="34" charset="0"/>
              </a:defRPr>
            </a:lvl1pPr>
          </a:lstStyle>
          <a:p>
            <a:pPr fontAlgn="base">
              <a:spcBef>
                <a:spcPct val="0"/>
              </a:spcBef>
              <a:spcAft>
                <a:spcPct val="0"/>
              </a:spcAft>
            </a:pPr>
            <a:r>
              <a:rPr kumimoji="1" lang="en-US" altLang="ja-JP" smtClean="0"/>
              <a:t>© SHIDAX CORPORATION. All Right Reserved.</a:t>
            </a:r>
            <a:endParaRPr kumimoji="1" lang="ja-JP" altLang="en-US" smtClean="0"/>
          </a:p>
        </p:txBody>
      </p:sp>
      <p:sp>
        <p:nvSpPr>
          <p:cNvPr id="6" name="Slide Number Placeholder 5"/>
          <p:cNvSpPr>
            <a:spLocks noGrp="1"/>
          </p:cNvSpPr>
          <p:nvPr>
            <p:ph type="sldNum" sz="quarter" idx="4"/>
          </p:nvPr>
        </p:nvSpPr>
        <p:spPr>
          <a:xfrm>
            <a:off x="7001272" y="6356351"/>
            <a:ext cx="2228850" cy="365125"/>
          </a:xfrm>
          <a:prstGeom prst="rect">
            <a:avLst/>
          </a:prstGeom>
        </p:spPr>
        <p:txBody>
          <a:bodyPr vert="horz" wrap="square" lIns="91426" tIns="45714" rIns="91426" bIns="45714"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4580ADB3-3B45-4343-8CF2-18F17739FB7C}" type="slidenum">
              <a:rPr kumimoji="1" lang="ja-JP" altLang="en-US" smtClean="0"/>
              <a:pPr fontAlgn="base">
                <a:spcBef>
                  <a:spcPct val="0"/>
                </a:spcBef>
                <a:spcAft>
                  <a:spcPct val="0"/>
                </a:spcAft>
              </a:pPr>
              <a:t>‹#›</a:t>
            </a:fld>
            <a:endParaRPr kumimoji="1" lang="ja-JP" altLang="en-US" smtClean="0"/>
          </a:p>
        </p:txBody>
      </p:sp>
    </p:spTree>
    <p:extLst>
      <p:ext uri="{BB962C8B-B14F-4D97-AF65-F5344CB8AC3E}">
        <p14:creationId xmlns:p14="http://schemas.microsoft.com/office/powerpoint/2010/main" val="296873982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dt="0"/>
  <p:txStyles>
    <p:titleStyle>
      <a:lvl1pPr algn="l" defTabSz="741363" rtl="0" fontAlgn="base">
        <a:lnSpc>
          <a:spcPct val="90000"/>
        </a:lnSpc>
        <a:spcBef>
          <a:spcPct val="0"/>
        </a:spcBef>
        <a:spcAft>
          <a:spcPct val="0"/>
        </a:spcAft>
        <a:defRPr kumimoji="1" sz="3600" kern="1200">
          <a:solidFill>
            <a:schemeClr val="tx1"/>
          </a:solidFill>
          <a:latin typeface="+mj-lt"/>
          <a:ea typeface="+mj-ea"/>
          <a:cs typeface="+mj-cs"/>
        </a:defRPr>
      </a:lvl1pPr>
      <a:lvl2pPr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2pPr>
      <a:lvl3pPr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3pPr>
      <a:lvl4pPr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4pPr>
      <a:lvl5pPr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5pPr>
      <a:lvl6pPr marL="457200"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6pPr>
      <a:lvl7pPr marL="914400"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7pPr>
      <a:lvl8pPr marL="1371600"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8pPr>
      <a:lvl9pPr marL="1828800" algn="l" defTabSz="741363" rtl="0" fontAlgn="base">
        <a:lnSpc>
          <a:spcPct val="90000"/>
        </a:lnSpc>
        <a:spcBef>
          <a:spcPct val="0"/>
        </a:spcBef>
        <a:spcAft>
          <a:spcPct val="0"/>
        </a:spcAft>
        <a:defRPr kumimoji="1" sz="3600">
          <a:solidFill>
            <a:schemeClr val="tx1"/>
          </a:solidFill>
          <a:latin typeface="Calibri Light" panose="020F0302020204030204" pitchFamily="34" charset="0"/>
          <a:ea typeface="ＭＳ Ｐゴシック" panose="020B0600070205080204" pitchFamily="50" charset="-128"/>
        </a:defRPr>
      </a:lvl9pPr>
    </p:titleStyle>
    <p:bodyStyle>
      <a:lvl1pPr marL="184150" indent="-184150" algn="l" defTabSz="741363" rtl="0" fontAlgn="base">
        <a:lnSpc>
          <a:spcPct val="90000"/>
        </a:lnSpc>
        <a:spcBef>
          <a:spcPts val="813"/>
        </a:spcBef>
        <a:spcAft>
          <a:spcPct val="0"/>
        </a:spcAft>
        <a:buFont typeface="Wingdings 2" panose="05020102010507070707" pitchFamily="18" charset="2"/>
        <a:buChar char=""/>
        <a:defRPr kumimoji="1" sz="2300" kern="1200">
          <a:solidFill>
            <a:schemeClr val="tx1"/>
          </a:solidFill>
          <a:latin typeface="+mn-lt"/>
          <a:ea typeface="+mn-ea"/>
          <a:cs typeface="+mn-cs"/>
        </a:defRPr>
      </a:lvl1pPr>
      <a:lvl2pPr marL="555625" indent="-184150" algn="l" defTabSz="741363" rtl="0" fontAlgn="base">
        <a:lnSpc>
          <a:spcPct val="90000"/>
        </a:lnSpc>
        <a:spcBef>
          <a:spcPts val="400"/>
        </a:spcBef>
        <a:spcAft>
          <a:spcPct val="0"/>
        </a:spcAft>
        <a:buFont typeface="Wingdings 2" panose="05020102010507070707" pitchFamily="18" charset="2"/>
        <a:buChar char=""/>
        <a:defRPr kumimoji="1" sz="1900" kern="1200">
          <a:solidFill>
            <a:schemeClr val="tx1"/>
          </a:solidFill>
          <a:latin typeface="+mn-lt"/>
          <a:ea typeface="+mn-ea"/>
          <a:cs typeface="+mn-cs"/>
        </a:defRPr>
      </a:lvl2pPr>
      <a:lvl3pPr marL="927100" indent="-184150" algn="l" defTabSz="741363" rtl="0" fontAlgn="base">
        <a:lnSpc>
          <a:spcPct val="90000"/>
        </a:lnSpc>
        <a:spcBef>
          <a:spcPts val="400"/>
        </a:spcBef>
        <a:spcAft>
          <a:spcPct val="0"/>
        </a:spcAft>
        <a:buFont typeface="Wingdings 2" panose="05020102010507070707" pitchFamily="18" charset="2"/>
        <a:buChar char=""/>
        <a:defRPr kumimoji="1" sz="1600" kern="1200">
          <a:solidFill>
            <a:schemeClr val="tx1"/>
          </a:solidFill>
          <a:latin typeface="+mn-lt"/>
          <a:ea typeface="+mn-ea"/>
          <a:cs typeface="+mn-cs"/>
        </a:defRPr>
      </a:lvl3pPr>
      <a:lvl4pPr marL="1298575" indent="-184150" algn="l" defTabSz="741363" rtl="0" fontAlgn="base">
        <a:lnSpc>
          <a:spcPct val="90000"/>
        </a:lnSpc>
        <a:spcBef>
          <a:spcPts val="400"/>
        </a:spcBef>
        <a:spcAft>
          <a:spcPct val="0"/>
        </a:spcAft>
        <a:buFont typeface="Wingdings 2" panose="05020102010507070707" pitchFamily="18" charset="2"/>
        <a:buChar char=""/>
        <a:defRPr kumimoji="1" sz="1500" kern="1200">
          <a:solidFill>
            <a:schemeClr val="tx1"/>
          </a:solidFill>
          <a:latin typeface="+mn-lt"/>
          <a:ea typeface="+mn-ea"/>
          <a:cs typeface="+mn-cs"/>
        </a:defRPr>
      </a:lvl4pPr>
      <a:lvl5pPr marL="1670050" indent="-184150" algn="l" defTabSz="741363" rtl="0" fontAlgn="base">
        <a:lnSpc>
          <a:spcPct val="90000"/>
        </a:lnSpc>
        <a:spcBef>
          <a:spcPts val="400"/>
        </a:spcBef>
        <a:spcAft>
          <a:spcPct val="0"/>
        </a:spcAft>
        <a:buFont typeface="Wingdings 2" panose="05020102010507070707" pitchFamily="18" charset="2"/>
        <a:buChar char=""/>
        <a:defRPr kumimoji="1" sz="1500" kern="1200">
          <a:solidFill>
            <a:schemeClr val="tx1"/>
          </a:solidFill>
          <a:latin typeface="+mn-lt"/>
          <a:ea typeface="+mn-ea"/>
          <a:cs typeface="+mn-cs"/>
        </a:defRPr>
      </a:lvl5pPr>
      <a:lvl6pPr marL="2042801" indent="-185710" algn="l" defTabSz="742837" rtl="0" eaLnBrk="1" latinLnBrk="0" hangingPunct="1">
        <a:spcBef>
          <a:spcPct val="20000"/>
        </a:spcBef>
        <a:buFont typeface="Wingdings 2" pitchFamily="18" charset="2"/>
        <a:buChar char=""/>
        <a:defRPr kumimoji="1" sz="1500" kern="1200">
          <a:solidFill>
            <a:schemeClr val="tx1"/>
          </a:solidFill>
          <a:latin typeface="+mn-lt"/>
          <a:ea typeface="+mn-ea"/>
          <a:cs typeface="+mn-cs"/>
        </a:defRPr>
      </a:lvl6pPr>
      <a:lvl7pPr marL="2414218" indent="-185710" algn="l" defTabSz="742837" rtl="0" eaLnBrk="1" latinLnBrk="0" hangingPunct="1">
        <a:spcBef>
          <a:spcPct val="20000"/>
        </a:spcBef>
        <a:buFont typeface="Wingdings 2" pitchFamily="18" charset="2"/>
        <a:buChar char=""/>
        <a:defRPr kumimoji="1" sz="1500" kern="1200">
          <a:solidFill>
            <a:schemeClr val="tx1"/>
          </a:solidFill>
          <a:latin typeface="+mn-lt"/>
          <a:ea typeface="+mn-ea"/>
          <a:cs typeface="+mn-cs"/>
        </a:defRPr>
      </a:lvl7pPr>
      <a:lvl8pPr marL="2785639" indent="-185710" algn="l" defTabSz="742837" rtl="0" eaLnBrk="1" latinLnBrk="0" hangingPunct="1">
        <a:spcBef>
          <a:spcPct val="20000"/>
        </a:spcBef>
        <a:buFont typeface="Wingdings 2" pitchFamily="18" charset="2"/>
        <a:buChar char=""/>
        <a:defRPr kumimoji="1" sz="1500" kern="1200">
          <a:solidFill>
            <a:schemeClr val="tx1"/>
          </a:solidFill>
          <a:latin typeface="+mn-lt"/>
          <a:ea typeface="+mn-ea"/>
          <a:cs typeface="+mn-cs"/>
        </a:defRPr>
      </a:lvl8pPr>
      <a:lvl9pPr marL="3157056" indent="-185710" algn="l" defTabSz="742837" rtl="0" eaLnBrk="1" latinLnBrk="0" hangingPunct="1">
        <a:spcBef>
          <a:spcPct val="20000"/>
        </a:spcBef>
        <a:buFont typeface="Wingdings 2" pitchFamily="18" charset="2"/>
        <a:buChar char=""/>
        <a:defRPr kumimoji="1" sz="1500" kern="1200">
          <a:solidFill>
            <a:schemeClr val="tx1"/>
          </a:solidFill>
          <a:latin typeface="+mn-lt"/>
          <a:ea typeface="+mn-ea"/>
          <a:cs typeface="+mn-cs"/>
        </a:defRPr>
      </a:lvl9pPr>
    </p:bodyStyle>
    <p:otherStyle>
      <a:defPPr>
        <a:defRPr lang="en-US"/>
      </a:defPPr>
      <a:lvl1pPr marL="0" algn="l" defTabSz="742837" rtl="0" eaLnBrk="1" latinLnBrk="0" hangingPunct="1">
        <a:defRPr kumimoji="1" sz="1500" kern="1200">
          <a:solidFill>
            <a:schemeClr val="tx1"/>
          </a:solidFill>
          <a:latin typeface="+mn-lt"/>
          <a:ea typeface="+mn-ea"/>
          <a:cs typeface="+mn-cs"/>
        </a:defRPr>
      </a:lvl1pPr>
      <a:lvl2pPr marL="371418" algn="l" defTabSz="742837" rtl="0" eaLnBrk="1" latinLnBrk="0" hangingPunct="1">
        <a:defRPr kumimoji="1" sz="1500" kern="1200">
          <a:solidFill>
            <a:schemeClr val="tx1"/>
          </a:solidFill>
          <a:latin typeface="+mn-lt"/>
          <a:ea typeface="+mn-ea"/>
          <a:cs typeface="+mn-cs"/>
        </a:defRPr>
      </a:lvl2pPr>
      <a:lvl3pPr marL="742837" algn="l" defTabSz="742837" rtl="0" eaLnBrk="1" latinLnBrk="0" hangingPunct="1">
        <a:defRPr kumimoji="1" sz="1500" kern="1200">
          <a:solidFill>
            <a:schemeClr val="tx1"/>
          </a:solidFill>
          <a:latin typeface="+mn-lt"/>
          <a:ea typeface="+mn-ea"/>
          <a:cs typeface="+mn-cs"/>
        </a:defRPr>
      </a:lvl3pPr>
      <a:lvl4pPr marL="1114255" algn="l" defTabSz="742837" rtl="0" eaLnBrk="1" latinLnBrk="0" hangingPunct="1">
        <a:defRPr kumimoji="1" sz="1500" kern="1200">
          <a:solidFill>
            <a:schemeClr val="tx1"/>
          </a:solidFill>
          <a:latin typeface="+mn-lt"/>
          <a:ea typeface="+mn-ea"/>
          <a:cs typeface="+mn-cs"/>
        </a:defRPr>
      </a:lvl4pPr>
      <a:lvl5pPr marL="1485672" algn="l" defTabSz="742837" rtl="0" eaLnBrk="1" latinLnBrk="0" hangingPunct="1">
        <a:defRPr kumimoji="1" sz="1500" kern="1200">
          <a:solidFill>
            <a:schemeClr val="tx1"/>
          </a:solidFill>
          <a:latin typeface="+mn-lt"/>
          <a:ea typeface="+mn-ea"/>
          <a:cs typeface="+mn-cs"/>
        </a:defRPr>
      </a:lvl5pPr>
      <a:lvl6pPr marL="1857092" algn="l" defTabSz="742837" rtl="0" eaLnBrk="1" latinLnBrk="0" hangingPunct="1">
        <a:defRPr kumimoji="1" sz="1500" kern="1200">
          <a:solidFill>
            <a:schemeClr val="tx1"/>
          </a:solidFill>
          <a:latin typeface="+mn-lt"/>
          <a:ea typeface="+mn-ea"/>
          <a:cs typeface="+mn-cs"/>
        </a:defRPr>
      </a:lvl6pPr>
      <a:lvl7pPr marL="2228510" algn="l" defTabSz="742837" rtl="0" eaLnBrk="1" latinLnBrk="0" hangingPunct="1">
        <a:defRPr kumimoji="1" sz="1500" kern="1200">
          <a:solidFill>
            <a:schemeClr val="tx1"/>
          </a:solidFill>
          <a:latin typeface="+mn-lt"/>
          <a:ea typeface="+mn-ea"/>
          <a:cs typeface="+mn-cs"/>
        </a:defRPr>
      </a:lvl7pPr>
      <a:lvl8pPr marL="2599928" algn="l" defTabSz="742837" rtl="0" eaLnBrk="1" latinLnBrk="0" hangingPunct="1">
        <a:defRPr kumimoji="1" sz="1500" kern="1200">
          <a:solidFill>
            <a:schemeClr val="tx1"/>
          </a:solidFill>
          <a:latin typeface="+mn-lt"/>
          <a:ea typeface="+mn-ea"/>
          <a:cs typeface="+mn-cs"/>
        </a:defRPr>
      </a:lvl8pPr>
      <a:lvl9pPr marL="2971346" algn="l" defTabSz="742837" rtl="0" eaLnBrk="1" latinLnBrk="0" hangingPunct="1">
        <a:defRPr kumimoji="1"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1.bin"/><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24.emf"/><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BFAFE8C0-71F6-48A4-AF09-A5042D9EF842}"/>
              </a:ext>
            </a:extLst>
          </p:cNvPr>
          <p:cNvSpPr txBox="1">
            <a:spLocks/>
          </p:cNvSpPr>
          <p:nvPr/>
        </p:nvSpPr>
        <p:spPr>
          <a:xfrm>
            <a:off x="2821904" y="3145136"/>
            <a:ext cx="4288353" cy="535531"/>
          </a:xfrm>
          <a:prstGeom prst="rect">
            <a:avLst/>
          </a:prstGeom>
        </p:spPr>
        <p:txBody>
          <a:bodyPr wrap="none">
            <a:spAutoFit/>
          </a:bodyPr>
          <a:lstStyle/>
          <a:p>
            <a:pPr lvl="0" algn="ctr" defTabSz="742950">
              <a:lnSpc>
                <a:spcPct val="90000"/>
              </a:lnSpc>
              <a:spcBef>
                <a:spcPct val="0"/>
              </a:spcBef>
              <a:defRPr/>
            </a:pPr>
            <a:r>
              <a:rPr kumimoji="1" lang="ja-JP" altLang="en-US" sz="3200" b="1" dirty="0" smtClean="0">
                <a:solidFill>
                  <a:schemeClr val="bg1"/>
                </a:solidFill>
                <a:latin typeface="メイリオ" panose="020B0604030504040204" pitchFamily="50" charset="-128"/>
                <a:ea typeface="メイリオ" panose="020B0604030504040204" pitchFamily="50" charset="-128"/>
                <a:cs typeface="Meiryo UI" pitchFamily="50" charset="-128"/>
              </a:rPr>
              <a:t>健康経営推進のご提案</a:t>
            </a:r>
            <a:endParaRPr kumimoji="1" lang="en-US" altLang="ja-JP" sz="3200" b="1" dirty="0">
              <a:solidFill>
                <a:schemeClr val="bg1"/>
              </a:solidFill>
              <a:latin typeface="メイリオ" panose="020B0604030504040204" pitchFamily="50" charset="-128"/>
              <a:ea typeface="メイリオ" panose="020B0604030504040204" pitchFamily="50" charset="-128"/>
              <a:cs typeface="Meiryo UI" pitchFamily="50" charset="-128"/>
            </a:endParaRPr>
          </a:p>
        </p:txBody>
      </p:sp>
      <p:sp>
        <p:nvSpPr>
          <p:cNvPr id="4" name="正方形/長方形 3">
            <a:extLst>
              <a:ext uri="{FF2B5EF4-FFF2-40B4-BE49-F238E27FC236}">
                <a16:creationId xmlns:a16="http://schemas.microsoft.com/office/drawing/2014/main" id="{801D79E3-DF95-4CC7-9599-7E87FB48D202}"/>
              </a:ext>
            </a:extLst>
          </p:cNvPr>
          <p:cNvSpPr/>
          <p:nvPr/>
        </p:nvSpPr>
        <p:spPr>
          <a:xfrm>
            <a:off x="3920665" y="4905841"/>
            <a:ext cx="2064668" cy="307777"/>
          </a:xfrm>
          <a:prstGeom prst="rect">
            <a:avLst/>
          </a:prstGeom>
        </p:spPr>
        <p:txBody>
          <a:bodyPr wrap="none" lIns="0" rIns="0">
            <a:spAutoFit/>
          </a:bodyPr>
          <a:lstStyle/>
          <a:p>
            <a:pPr lvl="0" algn="ctr">
              <a:spcBef>
                <a:spcPct val="20000"/>
              </a:spcBef>
              <a:defRPr/>
            </a:pPr>
            <a:r>
              <a:rPr kumimoji="1" lang="en-US" altLang="ja-JP" sz="1400" dirty="0" smtClean="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rPr>
              <a:t>2022</a:t>
            </a:r>
            <a:r>
              <a:rPr kumimoji="1"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rPr>
              <a:t>年　月</a:t>
            </a:r>
            <a:r>
              <a:rPr kumimoji="1"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rPr>
              <a:t>　</a:t>
            </a:r>
            <a:r>
              <a:rPr kumimoji="1"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rPr>
              <a:t>　日（</a:t>
            </a:r>
            <a:r>
              <a:rPr kumimoji="1"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rPr>
              <a:t>　</a:t>
            </a:r>
            <a:r>
              <a:rPr kumimoji="1"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rPr>
              <a:t>）</a:t>
            </a:r>
            <a:endParaRPr kumimoji="1"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endParaRPr>
          </a:p>
        </p:txBody>
      </p:sp>
      <p:sp>
        <p:nvSpPr>
          <p:cNvPr id="5" name="正方形/長方形 4">
            <a:extLst>
              <a:ext uri="{FF2B5EF4-FFF2-40B4-BE49-F238E27FC236}">
                <a16:creationId xmlns:a16="http://schemas.microsoft.com/office/drawing/2014/main" id="{4FD2604A-D1B7-4D58-81C5-63372FAA9F40}"/>
              </a:ext>
            </a:extLst>
          </p:cNvPr>
          <p:cNvSpPr/>
          <p:nvPr/>
        </p:nvSpPr>
        <p:spPr>
          <a:xfrm>
            <a:off x="2514733" y="5213618"/>
            <a:ext cx="4698722" cy="338554"/>
          </a:xfrm>
          <a:prstGeom prst="rect">
            <a:avLst/>
          </a:prstGeom>
        </p:spPr>
        <p:txBody>
          <a:bodyPr wrap="none">
            <a:spAutoFit/>
          </a:bodyPr>
          <a:lstStyle/>
          <a:p>
            <a:pPr algn="ctr"/>
            <a:r>
              <a:rPr lang="ja-JP" altLang="en-US" sz="1600" b="1" dirty="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rPr>
              <a:t>シダックスコントラクトフードサービス株式会社</a:t>
            </a:r>
            <a:endParaRPr lang="en-US" altLang="ja-JP" sz="1600" b="1" dirty="0">
              <a:solidFill>
                <a:schemeClr val="tx1">
                  <a:lumMod val="75000"/>
                  <a:lumOff val="25000"/>
                </a:schemeClr>
              </a:solidFill>
              <a:latin typeface="メイリオ" panose="020B0604030504040204" pitchFamily="50" charset="-128"/>
              <a:ea typeface="メイリオ" panose="020B0604030504040204" pitchFamily="50" charset="-128"/>
              <a:cs typeface="Meiryo UI"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9</a:t>
            </a:fld>
            <a:endParaRPr kumimoji="1" lang="ja-JP" altLang="en-US"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321275" y="1013862"/>
            <a:ext cx="9325234" cy="1717589"/>
          </a:xfrm>
          <a:prstGeom prst="rect">
            <a:avLst/>
          </a:prstGeom>
          <a:solidFill>
            <a:srgbClr val="FF9999">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321275" y="913242"/>
            <a:ext cx="4588476" cy="478956"/>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カラダの健康、１つのアプリでまとめて</a:t>
            </a:r>
            <a:r>
              <a:rPr lang="ja-JP" altLang="en-US" b="1" dirty="0" smtClean="0">
                <a:latin typeface="Meiryo UI" panose="020B0604030504040204" pitchFamily="50" charset="-128"/>
                <a:ea typeface="Meiryo UI" panose="020B0604030504040204" pitchFamily="50" charset="-128"/>
              </a:rPr>
              <a:t>管理</a:t>
            </a:r>
            <a:endParaRPr kumimoji="1" lang="ja-JP" altLang="en-US" b="1" dirty="0">
              <a:latin typeface="Meiryo UI" panose="020B0604030504040204" pitchFamily="50" charset="-128"/>
              <a:ea typeface="Meiryo UI" panose="020B0604030504040204" pitchFamily="50" charset="-128"/>
            </a:endParaRPr>
          </a:p>
        </p:txBody>
      </p:sp>
      <p:sp>
        <p:nvSpPr>
          <p:cNvPr id="14" name="正方形/長方形 13"/>
          <p:cNvSpPr/>
          <p:nvPr/>
        </p:nvSpPr>
        <p:spPr>
          <a:xfrm>
            <a:off x="333628" y="2977988"/>
            <a:ext cx="9307190" cy="1717589"/>
          </a:xfrm>
          <a:prstGeom prst="rect">
            <a:avLst/>
          </a:prstGeom>
          <a:solidFill>
            <a:schemeClr val="accent5">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33629" y="2869735"/>
            <a:ext cx="4576122" cy="4789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コーチが、食事・運動・睡眠にアドバイス</a:t>
            </a:r>
            <a:endParaRPr kumimoji="1" lang="ja-JP" altLang="en-US" b="1" dirty="0">
              <a:latin typeface="Meiryo UI" panose="020B0604030504040204" pitchFamily="50" charset="-128"/>
              <a:ea typeface="Meiryo UI" panose="020B0604030504040204" pitchFamily="50" charset="-128"/>
            </a:endParaRPr>
          </a:p>
        </p:txBody>
      </p:sp>
      <p:sp>
        <p:nvSpPr>
          <p:cNvPr id="16" name="正方形/長方形 15"/>
          <p:cNvSpPr/>
          <p:nvPr/>
        </p:nvSpPr>
        <p:spPr>
          <a:xfrm>
            <a:off x="341866" y="4905637"/>
            <a:ext cx="9307190" cy="1717589"/>
          </a:xfrm>
          <a:prstGeom prst="rect">
            <a:avLst/>
          </a:prstGeom>
          <a:solidFill>
            <a:schemeClr val="accent3">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41867" y="4797384"/>
            <a:ext cx="4567884" cy="4789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Meiryo UI" panose="020B0604030504040204" pitchFamily="50" charset="-128"/>
                <a:ea typeface="Meiryo UI" panose="020B0604030504040204" pitchFamily="50" charset="-128"/>
              </a:rPr>
              <a:t>利用者と直接</a:t>
            </a:r>
            <a:r>
              <a:rPr kumimoji="1" lang="ja-JP" altLang="en-US" b="1" dirty="0" smtClean="0">
                <a:latin typeface="Meiryo UI" panose="020B0604030504040204" pitchFamily="50" charset="-128"/>
                <a:ea typeface="Meiryo UI" panose="020B0604030504040204" pitchFamily="50" charset="-128"/>
              </a:rPr>
              <a:t>つながる</a:t>
            </a:r>
            <a:r>
              <a:rPr lang="ja-JP" altLang="en-US" b="1" dirty="0">
                <a:latin typeface="Meiryo UI" panose="020B0604030504040204" pitchFamily="50" charset="-128"/>
                <a:ea typeface="Meiryo UI" panose="020B0604030504040204" pitchFamily="50" charset="-128"/>
              </a:rPr>
              <a:t>健康サポーター</a:t>
            </a:r>
            <a:r>
              <a:rPr lang="ja-JP" altLang="en-US" b="1" dirty="0" smtClean="0">
                <a:latin typeface="Meiryo UI" panose="020B0604030504040204" pitchFamily="50" charset="-128"/>
                <a:ea typeface="Meiryo UI" panose="020B0604030504040204" pitchFamily="50" charset="-128"/>
              </a:rPr>
              <a:t>機能</a:t>
            </a:r>
            <a:endParaRPr kumimoji="1" lang="ja-JP" altLang="en-US"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717886" y="3232853"/>
            <a:ext cx="6325466" cy="1200329"/>
          </a:xfrm>
          <a:prstGeom prst="rect">
            <a:avLst/>
          </a:prstGeom>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①本人に合わせた食事・運動メニューを、</a:t>
            </a:r>
            <a:r>
              <a:rPr lang="ja-JP" altLang="en-US" dirty="0" smtClean="0">
                <a:solidFill>
                  <a:srgbClr val="000000"/>
                </a:solidFill>
                <a:latin typeface="Meiryo UI" panose="020B0604030504040204" pitchFamily="50" charset="-128"/>
                <a:ea typeface="Meiryo UI" panose="020B0604030504040204" pitchFamily="50" charset="-128"/>
              </a:rPr>
              <a:t>毎日個人別に提案</a:t>
            </a:r>
            <a:endParaRPr lang="ja-JP" altLang="en-US" dirty="0">
              <a:solidFill>
                <a:srgbClr val="00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②</a:t>
            </a:r>
            <a:r>
              <a:rPr lang="en-US" altLang="ja-JP" dirty="0">
                <a:solidFill>
                  <a:srgbClr val="000000"/>
                </a:solidFill>
                <a:latin typeface="Meiryo UI" panose="020B0604030504040204" pitchFamily="50" charset="-128"/>
                <a:ea typeface="Meiryo UI" panose="020B0604030504040204" pitchFamily="50" charset="-128"/>
              </a:rPr>
              <a:t>AI</a:t>
            </a:r>
            <a:r>
              <a:rPr lang="ja-JP" altLang="en-US" dirty="0">
                <a:solidFill>
                  <a:srgbClr val="000000"/>
                </a:solidFill>
                <a:latin typeface="Meiryo UI" panose="020B0604030504040204" pitchFamily="50" charset="-128"/>
                <a:ea typeface="Meiryo UI" panose="020B0604030504040204" pitchFamily="50" charset="-128"/>
              </a:rPr>
              <a:t>コーチが、ライフログをもとに、食事・運動・睡眠全てにアドバイス</a:t>
            </a:r>
          </a:p>
          <a:p>
            <a:endParaRPr lang="ja-JP" altLang="en-US" dirty="0">
              <a:solidFill>
                <a:srgbClr val="000000"/>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700216" y="1589912"/>
            <a:ext cx="5684108" cy="923330"/>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①</a:t>
            </a:r>
            <a:r>
              <a:rPr lang="ja-JP" altLang="en-US" dirty="0">
                <a:latin typeface="Meiryo UI" panose="020B0604030504040204" pitchFamily="50" charset="-128"/>
                <a:ea typeface="Meiryo UI" panose="020B0604030504040204" pitchFamily="50" charset="-128"/>
              </a:rPr>
              <a:t>食事・運動・睡眠・</a:t>
            </a:r>
            <a:r>
              <a:rPr lang="ja-JP" altLang="en-US" dirty="0" smtClean="0">
                <a:latin typeface="Meiryo UI" panose="020B0604030504040204" pitchFamily="50" charset="-128"/>
                <a:ea typeface="Meiryo UI" panose="020B0604030504040204" pitchFamily="50" charset="-128"/>
              </a:rPr>
              <a:t>気分をまとめてアプリに記録</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健康</a:t>
            </a:r>
            <a:r>
              <a:rPr lang="ja-JP" altLang="en-US" dirty="0">
                <a:latin typeface="Meiryo UI" panose="020B0604030504040204" pitchFamily="50" charset="-128"/>
                <a:ea typeface="Meiryo UI" panose="020B0604030504040204" pitchFamily="50" charset="-128"/>
              </a:rPr>
              <a:t>診断</a:t>
            </a:r>
            <a:r>
              <a:rPr lang="ja-JP" altLang="en-US" dirty="0" smtClean="0">
                <a:latin typeface="Meiryo UI" panose="020B0604030504040204" pitchFamily="50" charset="-128"/>
                <a:ea typeface="Meiryo UI" panose="020B0604030504040204" pitchFamily="50" charset="-128"/>
              </a:rPr>
              <a:t>結果から</a:t>
            </a:r>
            <a:r>
              <a:rPr lang="ja-JP" altLang="en-US" dirty="0">
                <a:latin typeface="Meiryo UI" panose="020B0604030504040204" pitchFamily="50" charset="-128"/>
                <a:ea typeface="Meiryo UI" panose="020B0604030504040204" pitchFamily="50" charset="-128"/>
              </a:rPr>
              <a:t>、今の健康状態と将来のリスクを把握</a:t>
            </a:r>
          </a:p>
          <a:p>
            <a:r>
              <a:rPr lang="ja-JP" altLang="en-US" dirty="0" smtClean="0">
                <a:latin typeface="Meiryo UI" panose="020B0604030504040204" pitchFamily="50" charset="-128"/>
                <a:ea typeface="Meiryo UI" panose="020B0604030504040204" pitchFamily="50" charset="-128"/>
              </a:rPr>
              <a:t>②</a:t>
            </a:r>
            <a:r>
              <a:rPr lang="en-US" altLang="ja-JP" dirty="0" smtClean="0">
                <a:latin typeface="Meiryo UI" panose="020B0604030504040204" pitchFamily="50" charset="-128"/>
                <a:ea typeface="Meiryo UI" panose="020B0604030504040204" pitchFamily="50" charset="-128"/>
              </a:rPr>
              <a:t>AI</a:t>
            </a:r>
            <a:r>
              <a:rPr lang="ja-JP" altLang="en-US" dirty="0" smtClean="0">
                <a:latin typeface="Meiryo UI" panose="020B0604030504040204" pitchFamily="50" charset="-128"/>
                <a:ea typeface="Meiryo UI" panose="020B0604030504040204" pitchFamily="50" charset="-128"/>
              </a:rPr>
              <a:t>による食事画像解析機能</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特許取得</a:t>
            </a:r>
            <a:r>
              <a:rPr lang="en-US" altLang="ja-JP"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22" name="正方形/長方形 21"/>
          <p:cNvSpPr/>
          <p:nvPr/>
        </p:nvSpPr>
        <p:spPr>
          <a:xfrm>
            <a:off x="709648" y="5453863"/>
            <a:ext cx="6728679" cy="923330"/>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①利用者の</a:t>
            </a:r>
            <a:r>
              <a:rPr lang="ja-JP" altLang="en-US" dirty="0">
                <a:latin typeface="Meiryo UI" panose="020B0604030504040204" pitchFamily="50" charset="-128"/>
                <a:ea typeface="Meiryo UI" panose="020B0604030504040204" pitchFamily="50" charset="-128"/>
              </a:rPr>
              <a:t>毎日の健康管理の中で</a:t>
            </a:r>
            <a:r>
              <a:rPr lang="ja-JP" altLang="en-US" dirty="0" smtClean="0">
                <a:latin typeface="Meiryo UI" panose="020B0604030504040204" pitchFamily="50" charset="-128"/>
                <a:ea typeface="Meiryo UI" panose="020B0604030504040204" pitchFamily="50" charset="-128"/>
              </a:rPr>
              <a:t>、直接メッセージ発信が可能</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②継続性</a:t>
            </a:r>
            <a:r>
              <a:rPr lang="ja-JP" altLang="en-US" dirty="0">
                <a:latin typeface="Meiryo UI" panose="020B0604030504040204" pitchFamily="50" charset="-128"/>
                <a:ea typeface="Meiryo UI" panose="020B0604030504040204" pitchFamily="50" charset="-128"/>
              </a:rPr>
              <a:t>へ</a:t>
            </a:r>
            <a:r>
              <a:rPr lang="ja-JP" altLang="en-US" dirty="0" smtClean="0">
                <a:latin typeface="Meiryo UI" panose="020B0604030504040204" pitchFamily="50" charset="-128"/>
                <a:ea typeface="Meiryo UI" panose="020B0604030504040204" pitchFamily="50" charset="-128"/>
              </a:rPr>
              <a:t>のアプローチ（健康プログラム）</a:t>
            </a:r>
            <a:endParaRPr lang="en-US" altLang="ja-JP" dirty="0" smtClean="0">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③オプションにてオンラインカウンセリングも</a:t>
            </a:r>
            <a:r>
              <a:rPr lang="ja-JP" altLang="en-US" dirty="0" smtClean="0">
                <a:solidFill>
                  <a:srgbClr val="000000"/>
                </a:solidFill>
                <a:latin typeface="Meiryo UI" panose="020B0604030504040204" pitchFamily="50" charset="-128"/>
                <a:ea typeface="Meiryo UI" panose="020B0604030504040204" pitchFamily="50" charset="-128"/>
              </a:rPr>
              <a:t>可能</a:t>
            </a:r>
            <a:endParaRPr lang="ja-JP" altLang="en-US" dirty="0">
              <a:solidFill>
                <a:srgbClr val="000000"/>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2"/>
          <a:stretch>
            <a:fillRect/>
          </a:stretch>
        </p:blipFill>
        <p:spPr>
          <a:xfrm>
            <a:off x="7519402" y="3859046"/>
            <a:ext cx="1953205" cy="1303154"/>
          </a:xfrm>
          <a:prstGeom prst="rect">
            <a:avLst/>
          </a:prstGeom>
        </p:spPr>
      </p:pic>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598" y="2487152"/>
            <a:ext cx="1954935" cy="1304308"/>
          </a:xfrm>
          <a:prstGeom prst="rect">
            <a:avLst/>
          </a:prstGeom>
        </p:spPr>
      </p:pic>
      <p:pic>
        <p:nvPicPr>
          <p:cNvPr id="24" name="図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672" y="1127857"/>
            <a:ext cx="1954935" cy="1304308"/>
          </a:xfrm>
          <a:prstGeom prst="rect">
            <a:avLst/>
          </a:prstGeom>
        </p:spPr>
      </p:pic>
      <p:pic>
        <p:nvPicPr>
          <p:cNvPr id="25" name="図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7079" y="5229786"/>
            <a:ext cx="1916119" cy="1278411"/>
          </a:xfrm>
          <a:prstGeom prst="rect">
            <a:avLst/>
          </a:prstGeom>
        </p:spPr>
      </p:pic>
      <p:grpSp>
        <p:nvGrpSpPr>
          <p:cNvPr id="26" name="グループ化 5">
            <a:extLst>
              <a:ext uri="{FF2B5EF4-FFF2-40B4-BE49-F238E27FC236}">
                <a16:creationId xmlns:a16="http://schemas.microsoft.com/office/drawing/2014/main" id="{D3F74DB5-A424-445D-922D-1DF81F24C852}"/>
              </a:ext>
            </a:extLst>
          </p:cNvPr>
          <p:cNvGrpSpPr/>
          <p:nvPr/>
        </p:nvGrpSpPr>
        <p:grpSpPr>
          <a:xfrm>
            <a:off x="278999" y="316668"/>
            <a:ext cx="6330997" cy="830997"/>
            <a:chOff x="201168" y="139730"/>
            <a:chExt cx="6330997" cy="830997"/>
          </a:xfrm>
        </p:grpSpPr>
        <p:sp>
          <p:nvSpPr>
            <p:cNvPr id="27" name="テキスト ボックス 26">
              <a:extLst>
                <a:ext uri="{FF2B5EF4-FFF2-40B4-BE49-F238E27FC236}">
                  <a16:creationId xmlns:a16="http://schemas.microsoft.com/office/drawing/2014/main" id="{FE3EFF1D-5C8D-4769-9E02-371200105127}"/>
                </a:ext>
              </a:extLst>
            </p:cNvPr>
            <p:cNvSpPr txBox="1"/>
            <p:nvPr/>
          </p:nvSpPr>
          <p:spPr>
            <a:xfrm>
              <a:off x="243264" y="139730"/>
              <a:ext cx="6288901" cy="830997"/>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健康アプリ「カロママプラス」の特徴</a:t>
              </a:r>
              <a:endParaRPr lang="en-US" altLang="ja-JP" sz="2800" b="1" u="sng" dirty="0" smtClean="0">
                <a:solidFill>
                  <a:schemeClr val="tx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F6097D4A-35C2-4A58-9FC4-51226061252B}"/>
                </a:ext>
              </a:extLst>
            </p:cNvPr>
            <p:cNvSpPr/>
            <p:nvPr/>
          </p:nvSpPr>
          <p:spPr>
            <a:xfrm>
              <a:off x="201168" y="192022"/>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grpSp>
    </p:spTree>
    <p:extLst>
      <p:ext uri="{BB962C8B-B14F-4D97-AF65-F5344CB8AC3E}">
        <p14:creationId xmlns:p14="http://schemas.microsoft.com/office/powerpoint/2010/main" val="1136802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スマホとスマートウォッチのシルエット02 | 無料のAi・PNG白黒シルエット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87" y="4609463"/>
            <a:ext cx="1897758" cy="1897758"/>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10</a:t>
            </a:fld>
            <a:endParaRPr kumimoji="1" lang="ja-JP" altLang="en-US"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321274" y="766117"/>
            <a:ext cx="6780067" cy="1717589"/>
          </a:xfrm>
          <a:prstGeom prst="rect">
            <a:avLst/>
          </a:prstGeom>
          <a:solidFill>
            <a:srgbClr val="FF9999">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321275" y="657864"/>
            <a:ext cx="4588476" cy="478956"/>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カラダの健康、１つのアプリでまとめて</a:t>
            </a:r>
            <a:r>
              <a:rPr lang="ja-JP" altLang="en-US" b="1" dirty="0" smtClean="0">
                <a:latin typeface="Meiryo UI" panose="020B0604030504040204" pitchFamily="50" charset="-128"/>
                <a:ea typeface="Meiryo UI" panose="020B0604030504040204" pitchFamily="50" charset="-128"/>
              </a:rPr>
              <a:t>管理</a:t>
            </a:r>
            <a:endParaRPr kumimoji="1" lang="ja-JP" altLang="en-US"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626077" y="1301582"/>
            <a:ext cx="5553123" cy="923330"/>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①</a:t>
            </a:r>
            <a:r>
              <a:rPr lang="ja-JP" altLang="en-US" dirty="0">
                <a:latin typeface="Meiryo UI" panose="020B0604030504040204" pitchFamily="50" charset="-128"/>
                <a:ea typeface="Meiryo UI" panose="020B0604030504040204" pitchFamily="50" charset="-128"/>
              </a:rPr>
              <a:t>食事・運動・睡眠・</a:t>
            </a:r>
            <a:r>
              <a:rPr lang="ja-JP" altLang="en-US" dirty="0" smtClean="0">
                <a:latin typeface="Meiryo UI" panose="020B0604030504040204" pitchFamily="50" charset="-128"/>
                <a:ea typeface="Meiryo UI" panose="020B0604030504040204" pitchFamily="50" charset="-128"/>
              </a:rPr>
              <a:t>気分をまとめて</a:t>
            </a:r>
            <a:r>
              <a:rPr lang="ja-JP" altLang="en-US" dirty="0">
                <a:latin typeface="Meiryo UI" panose="020B0604030504040204" pitchFamily="50" charset="-128"/>
                <a:ea typeface="Meiryo UI" panose="020B0604030504040204" pitchFamily="50" charset="-128"/>
              </a:rPr>
              <a:t>アプリに</a:t>
            </a:r>
            <a:r>
              <a:rPr lang="ja-JP" altLang="en-US" dirty="0" smtClean="0">
                <a:latin typeface="Meiryo UI" panose="020B0604030504040204" pitchFamily="50" charset="-128"/>
                <a:ea typeface="Meiryo UI" panose="020B0604030504040204" pitchFamily="50" charset="-128"/>
              </a:rPr>
              <a:t>記録</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健康</a:t>
            </a:r>
            <a:r>
              <a:rPr lang="ja-JP" altLang="en-US" dirty="0">
                <a:latin typeface="Meiryo UI" panose="020B0604030504040204" pitchFamily="50" charset="-128"/>
                <a:ea typeface="Meiryo UI" panose="020B0604030504040204" pitchFamily="50" charset="-128"/>
              </a:rPr>
              <a:t>診断</a:t>
            </a:r>
            <a:r>
              <a:rPr lang="ja-JP" altLang="en-US" dirty="0" smtClean="0">
                <a:latin typeface="Meiryo UI" panose="020B0604030504040204" pitchFamily="50" charset="-128"/>
                <a:ea typeface="Meiryo UI" panose="020B0604030504040204" pitchFamily="50" charset="-128"/>
              </a:rPr>
              <a:t>結果から</a:t>
            </a:r>
            <a:r>
              <a:rPr lang="ja-JP" altLang="en-US" dirty="0">
                <a:latin typeface="Meiryo UI" panose="020B0604030504040204" pitchFamily="50" charset="-128"/>
                <a:ea typeface="Meiryo UI" panose="020B0604030504040204" pitchFamily="50" charset="-128"/>
              </a:rPr>
              <a:t>、今の健康状態と将来のリスクを把握</a:t>
            </a:r>
          </a:p>
          <a:p>
            <a:r>
              <a:rPr lang="ja-JP" altLang="en-US" dirty="0" smtClean="0">
                <a:latin typeface="Meiryo UI" panose="020B0604030504040204" pitchFamily="50" charset="-128"/>
                <a:ea typeface="Meiryo UI" panose="020B0604030504040204" pitchFamily="50" charset="-128"/>
              </a:rPr>
              <a:t>②</a:t>
            </a:r>
            <a:r>
              <a:rPr lang="en-US" altLang="ja-JP" dirty="0" smtClean="0">
                <a:latin typeface="Meiryo UI" panose="020B0604030504040204" pitchFamily="50" charset="-128"/>
                <a:ea typeface="Meiryo UI" panose="020B0604030504040204" pitchFamily="50" charset="-128"/>
              </a:rPr>
              <a:t>AI</a:t>
            </a:r>
            <a:r>
              <a:rPr lang="ja-JP" altLang="en-US" dirty="0" smtClean="0">
                <a:latin typeface="Meiryo UI" panose="020B0604030504040204" pitchFamily="50" charset="-128"/>
                <a:ea typeface="Meiryo UI" panose="020B0604030504040204" pitchFamily="50" charset="-128"/>
              </a:rPr>
              <a:t>による食事画像解析機能</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特許取得</a:t>
            </a:r>
            <a:r>
              <a:rPr lang="en-US" altLang="ja-JP"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20" name="正方形/長方形 19"/>
          <p:cNvSpPr/>
          <p:nvPr/>
        </p:nvSpPr>
        <p:spPr>
          <a:xfrm>
            <a:off x="477797" y="2809104"/>
            <a:ext cx="4184822" cy="3600718"/>
          </a:xfrm>
          <a:prstGeom prst="rect">
            <a:avLst/>
          </a:prstGeom>
          <a:noFill/>
          <a:ln w="203200">
            <a:solidFill>
              <a:srgbClr val="FF9999">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5165452" y="2809104"/>
            <a:ext cx="4184822" cy="3600718"/>
          </a:xfrm>
          <a:prstGeom prst="rect">
            <a:avLst/>
          </a:prstGeom>
          <a:noFill/>
          <a:ln w="203200">
            <a:solidFill>
              <a:srgbClr val="FF9999">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p:cNvPicPr>
            <a:picLocks noChangeAspect="1"/>
          </p:cNvPicPr>
          <p:nvPr/>
        </p:nvPicPr>
        <p:blipFill>
          <a:blip r:embed="rId3"/>
          <a:stretch>
            <a:fillRect/>
          </a:stretch>
        </p:blipFill>
        <p:spPr>
          <a:xfrm>
            <a:off x="5374977" y="4033939"/>
            <a:ext cx="3828468" cy="2221491"/>
          </a:xfrm>
          <a:prstGeom prst="rect">
            <a:avLst/>
          </a:prstGeom>
        </p:spPr>
      </p:pic>
      <p:pic>
        <p:nvPicPr>
          <p:cNvPr id="11" name="図 10"/>
          <p:cNvPicPr>
            <a:picLocks noChangeAspect="1"/>
          </p:cNvPicPr>
          <p:nvPr/>
        </p:nvPicPr>
        <p:blipFill>
          <a:blip r:embed="rId4"/>
          <a:stretch>
            <a:fillRect/>
          </a:stretch>
        </p:blipFill>
        <p:spPr>
          <a:xfrm>
            <a:off x="707838" y="4146584"/>
            <a:ext cx="3654809" cy="730962"/>
          </a:xfrm>
          <a:prstGeom prst="rect">
            <a:avLst/>
          </a:prstGeom>
        </p:spPr>
      </p:pic>
      <p:sp>
        <p:nvSpPr>
          <p:cNvPr id="22" name="正方形/長方形 21"/>
          <p:cNvSpPr/>
          <p:nvPr/>
        </p:nvSpPr>
        <p:spPr>
          <a:xfrm>
            <a:off x="915427" y="2571032"/>
            <a:ext cx="3276609" cy="478956"/>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ライフログをアプリにまとめて記録</a:t>
            </a:r>
            <a:endParaRPr kumimoji="1" lang="ja-JP" altLang="en-US" dirty="0">
              <a:latin typeface="Meiryo UI" panose="020B0604030504040204" pitchFamily="50" charset="-128"/>
              <a:ea typeface="Meiryo UI" panose="020B0604030504040204" pitchFamily="50" charset="-128"/>
            </a:endParaRPr>
          </a:p>
        </p:txBody>
      </p:sp>
      <p:sp>
        <p:nvSpPr>
          <p:cNvPr id="23" name="正方形/長方形 22"/>
          <p:cNvSpPr/>
          <p:nvPr/>
        </p:nvSpPr>
        <p:spPr>
          <a:xfrm>
            <a:off x="5619558" y="2571032"/>
            <a:ext cx="3276609" cy="478956"/>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食事画像解析</a:t>
            </a:r>
            <a:endParaRPr kumimoji="1" lang="ja-JP" altLang="en-US" dirty="0">
              <a:latin typeface="Meiryo UI" panose="020B0604030504040204" pitchFamily="50" charset="-128"/>
              <a:ea typeface="Meiryo UI" panose="020B0604030504040204" pitchFamily="50" charset="-128"/>
            </a:endParaRPr>
          </a:p>
        </p:txBody>
      </p:sp>
      <p:pic>
        <p:nvPicPr>
          <p:cNvPr id="3074" name="Picture 2" descr="https://o.remove.bg/downloads/dd24b358-d276-4b6f-b708-d5a370716310/%E5%9B%B31-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134" y="2651702"/>
            <a:ext cx="1578484" cy="163191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626078" y="3172035"/>
            <a:ext cx="3818330" cy="830997"/>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ライフログとは人間</a:t>
            </a:r>
            <a:r>
              <a:rPr lang="ja-JP" altLang="en-US" sz="1600" dirty="0">
                <a:latin typeface="Meiryo UI" panose="020B0604030504040204" pitchFamily="50" charset="-128"/>
                <a:ea typeface="Meiryo UI" panose="020B0604030504040204" pitchFamily="50" charset="-128"/>
              </a:rPr>
              <a:t>の生活や活動、行動など（</a:t>
            </a:r>
            <a:r>
              <a:rPr lang="en-US" altLang="ja-JP" sz="1600" dirty="0">
                <a:latin typeface="Meiryo UI" panose="020B0604030504040204" pitchFamily="50" charset="-128"/>
                <a:ea typeface="Meiryo UI" panose="020B0604030504040204" pitchFamily="50" charset="-128"/>
              </a:rPr>
              <a:t>life</a:t>
            </a:r>
            <a:r>
              <a:rPr lang="ja-JP" altLang="en-US" sz="1600" dirty="0">
                <a:latin typeface="Meiryo UI" panose="020B0604030504040204" pitchFamily="50" charset="-128"/>
                <a:ea typeface="Meiryo UI" panose="020B0604030504040204" pitchFamily="50" charset="-128"/>
              </a:rPr>
              <a:t>）をデジタルデータとして記録（</a:t>
            </a:r>
            <a:r>
              <a:rPr lang="en-US" altLang="ja-JP" sz="1600" dirty="0">
                <a:latin typeface="Meiryo UI" panose="020B0604030504040204" pitchFamily="50" charset="-128"/>
                <a:ea typeface="Meiryo UI" panose="020B0604030504040204" pitchFamily="50" charset="-128"/>
              </a:rPr>
              <a:t>log</a:t>
            </a:r>
            <a:r>
              <a:rPr lang="ja-JP" altLang="en-US" sz="1600" dirty="0">
                <a:latin typeface="Meiryo UI" panose="020B0604030504040204" pitchFamily="50" charset="-128"/>
                <a:ea typeface="Meiryo UI" panose="020B0604030504040204" pitchFamily="50" charset="-128"/>
              </a:rPr>
              <a:t>）する技術、あるいは記録自体のことを</a:t>
            </a:r>
            <a:r>
              <a:rPr lang="ja-JP" altLang="en-US" sz="1600" dirty="0" smtClean="0">
                <a:latin typeface="Meiryo UI" panose="020B0604030504040204" pitchFamily="50" charset="-128"/>
                <a:ea typeface="Meiryo UI" panose="020B0604030504040204" pitchFamily="50" charset="-128"/>
              </a:rPr>
              <a:t>指します。</a:t>
            </a:r>
            <a:endParaRPr lang="ja-JP" altLang="en-US" sz="1600" dirty="0">
              <a:latin typeface="Meiryo UI" panose="020B0604030504040204" pitchFamily="50" charset="-128"/>
              <a:ea typeface="Meiryo UI" panose="020B0604030504040204" pitchFamily="50" charset="-128"/>
            </a:endParaRPr>
          </a:p>
        </p:txBody>
      </p:sp>
      <p:sp>
        <p:nvSpPr>
          <p:cNvPr id="17" name="正方形/長方形 16"/>
          <p:cNvSpPr/>
          <p:nvPr/>
        </p:nvSpPr>
        <p:spPr>
          <a:xfrm>
            <a:off x="2476980" y="5062197"/>
            <a:ext cx="2042160" cy="830997"/>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歩数・睡眠・体重</a:t>
            </a:r>
            <a:r>
              <a:rPr lang="en-US" altLang="ja-JP" sz="1600" dirty="0" smtClean="0">
                <a:latin typeface="Meiryo UI" panose="020B0604030504040204" pitchFamily="50" charset="-128"/>
                <a:ea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rPr>
              <a:t>体</a:t>
            </a:r>
            <a:r>
              <a:rPr lang="ja-JP" altLang="en-US" sz="1600" dirty="0">
                <a:latin typeface="Meiryo UI" panose="020B0604030504040204" pitchFamily="50" charset="-128"/>
                <a:ea typeface="Meiryo UI" panose="020B0604030504040204" pitchFamily="50" charset="-128"/>
              </a:rPr>
              <a:t>組成計は、</a:t>
            </a:r>
            <a:r>
              <a:rPr lang="ja-JP" altLang="en-US" sz="1600" dirty="0" smtClean="0">
                <a:latin typeface="Meiryo UI" panose="020B0604030504040204" pitchFamily="50" charset="-128"/>
                <a:ea typeface="Meiryo UI" panose="020B0604030504040204" pitchFamily="50" charset="-128"/>
              </a:rPr>
              <a:t>デバイス</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より自動連携が可能</a:t>
            </a:r>
            <a:endParaRPr lang="ja-JP" altLang="en-US" sz="1600" dirty="0">
              <a:latin typeface="Meiryo UI" panose="020B0604030504040204" pitchFamily="50" charset="-128"/>
              <a:ea typeface="Meiryo UI" panose="020B0604030504040204" pitchFamily="50" charset="-128"/>
            </a:endParaRPr>
          </a:p>
        </p:txBody>
      </p:sp>
      <p:sp>
        <p:nvSpPr>
          <p:cNvPr id="18" name="正方形/長方形 17"/>
          <p:cNvSpPr/>
          <p:nvPr/>
        </p:nvSpPr>
        <p:spPr>
          <a:xfrm>
            <a:off x="5331490" y="3347295"/>
            <a:ext cx="2197070" cy="584775"/>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食事を撮影するだけで</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メニュー登録が可能です。</a:t>
            </a:r>
            <a:endParaRPr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5070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11</a:t>
            </a:fld>
            <a:endParaRPr kumimoji="1" lang="ja-JP" altLang="en-US"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333628" y="794952"/>
            <a:ext cx="6766948" cy="1717589"/>
          </a:xfrm>
          <a:prstGeom prst="rect">
            <a:avLst/>
          </a:prstGeom>
          <a:solidFill>
            <a:schemeClr val="accent5">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33629" y="686699"/>
            <a:ext cx="4576122" cy="4789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コーチが、食事・運動・睡眠にアドバイス</a:t>
            </a:r>
            <a:endParaRPr kumimoji="1" lang="ja-JP" altLang="en-US" b="1" dirty="0">
              <a:latin typeface="Meiryo UI" panose="020B0604030504040204" pitchFamily="50" charset="-128"/>
              <a:ea typeface="Meiryo UI" panose="020B0604030504040204" pitchFamily="50" charset="-128"/>
            </a:endParaRPr>
          </a:p>
        </p:txBody>
      </p:sp>
      <p:sp>
        <p:nvSpPr>
          <p:cNvPr id="6" name="正方形/長方形 5"/>
          <p:cNvSpPr/>
          <p:nvPr/>
        </p:nvSpPr>
        <p:spPr>
          <a:xfrm>
            <a:off x="717888" y="1066293"/>
            <a:ext cx="6325466" cy="923330"/>
          </a:xfrm>
          <a:prstGeom prst="rect">
            <a:avLst/>
          </a:prstGeom>
        </p:spPr>
        <p:txBody>
          <a:bodyPr wrap="square">
            <a:spAutoFit/>
          </a:bodyPr>
          <a:lstStyle/>
          <a:p>
            <a:endParaRPr lang="ja-JP" altLang="en-US" dirty="0">
              <a:solidFill>
                <a:srgbClr val="00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①本人に合わせた食事・運動メニューを、</a:t>
            </a:r>
            <a:r>
              <a:rPr lang="ja-JP" altLang="en-US" dirty="0" smtClean="0">
                <a:solidFill>
                  <a:srgbClr val="000000"/>
                </a:solidFill>
                <a:latin typeface="Meiryo UI" panose="020B0604030504040204" pitchFamily="50" charset="-128"/>
                <a:ea typeface="Meiryo UI" panose="020B0604030504040204" pitchFamily="50" charset="-128"/>
              </a:rPr>
              <a:t>毎日個人別に提案</a:t>
            </a:r>
            <a:endParaRPr lang="ja-JP" altLang="en-US" dirty="0">
              <a:solidFill>
                <a:srgbClr val="00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②</a:t>
            </a:r>
            <a:r>
              <a:rPr lang="en-US" altLang="ja-JP" dirty="0">
                <a:solidFill>
                  <a:srgbClr val="000000"/>
                </a:solidFill>
                <a:latin typeface="Meiryo UI" panose="020B0604030504040204" pitchFamily="50" charset="-128"/>
                <a:ea typeface="Meiryo UI" panose="020B0604030504040204" pitchFamily="50" charset="-128"/>
              </a:rPr>
              <a:t>AI</a:t>
            </a:r>
            <a:r>
              <a:rPr lang="ja-JP" altLang="en-US" dirty="0">
                <a:solidFill>
                  <a:srgbClr val="000000"/>
                </a:solidFill>
                <a:latin typeface="Meiryo UI" panose="020B0604030504040204" pitchFamily="50" charset="-128"/>
                <a:ea typeface="Meiryo UI" panose="020B0604030504040204" pitchFamily="50" charset="-128"/>
              </a:rPr>
              <a:t>コーチが、ライフログをもとに、食事・運動・睡眠全てに</a:t>
            </a:r>
            <a:r>
              <a:rPr lang="ja-JP" altLang="en-US" dirty="0" smtClean="0">
                <a:solidFill>
                  <a:srgbClr val="000000"/>
                </a:solidFill>
                <a:latin typeface="Meiryo UI" panose="020B0604030504040204" pitchFamily="50" charset="-128"/>
                <a:ea typeface="Meiryo UI" panose="020B0604030504040204" pitchFamily="50" charset="-128"/>
              </a:rPr>
              <a:t>アドバイス</a:t>
            </a:r>
          </a:p>
        </p:txBody>
      </p:sp>
      <p:sp>
        <p:nvSpPr>
          <p:cNvPr id="7" name="正方形/長方形 6"/>
          <p:cNvSpPr/>
          <p:nvPr/>
        </p:nvSpPr>
        <p:spPr>
          <a:xfrm>
            <a:off x="477797" y="2809104"/>
            <a:ext cx="4184822" cy="3600718"/>
          </a:xfrm>
          <a:prstGeom prst="rect">
            <a:avLst/>
          </a:prstGeom>
          <a:noFill/>
          <a:ln w="203200">
            <a:solidFill>
              <a:schemeClr val="accent5">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5165452" y="2809104"/>
            <a:ext cx="4184822" cy="3600718"/>
          </a:xfrm>
          <a:prstGeom prst="rect">
            <a:avLst/>
          </a:prstGeom>
          <a:noFill/>
          <a:ln w="203200">
            <a:solidFill>
              <a:schemeClr val="accent5">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2"/>
          <a:stretch>
            <a:fillRect/>
          </a:stretch>
        </p:blipFill>
        <p:spPr>
          <a:xfrm>
            <a:off x="5468395" y="3263418"/>
            <a:ext cx="3513029" cy="2869617"/>
          </a:xfrm>
          <a:prstGeom prst="rect">
            <a:avLst/>
          </a:prstGeom>
        </p:spPr>
      </p:pic>
      <p:pic>
        <p:nvPicPr>
          <p:cNvPr id="10" name="図 9"/>
          <p:cNvPicPr>
            <a:picLocks noChangeAspect="1"/>
          </p:cNvPicPr>
          <p:nvPr/>
        </p:nvPicPr>
        <p:blipFill>
          <a:blip r:embed="rId3"/>
          <a:stretch>
            <a:fillRect/>
          </a:stretch>
        </p:blipFill>
        <p:spPr>
          <a:xfrm>
            <a:off x="635587" y="3691384"/>
            <a:ext cx="3856874" cy="2585930"/>
          </a:xfrm>
          <a:prstGeom prst="rect">
            <a:avLst/>
          </a:prstGeom>
        </p:spPr>
      </p:pic>
      <p:sp>
        <p:nvSpPr>
          <p:cNvPr id="11" name="正方形/長方形 10"/>
          <p:cNvSpPr/>
          <p:nvPr/>
        </p:nvSpPr>
        <p:spPr>
          <a:xfrm>
            <a:off x="915427" y="2571032"/>
            <a:ext cx="3276609" cy="4789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健康</a:t>
            </a:r>
            <a:r>
              <a:rPr kumimoji="1" lang="ja-JP" altLang="en-US" dirty="0" smtClean="0">
                <a:latin typeface="Meiryo UI" panose="020B0604030504040204" pitchFamily="50" charset="-128"/>
                <a:ea typeface="Meiryo UI" panose="020B0604030504040204" pitchFamily="50" charset="-128"/>
              </a:rPr>
              <a:t>診断結果からアドバイス</a:t>
            </a:r>
            <a:endParaRPr kumimoji="1" lang="ja-JP" altLang="en-US" dirty="0">
              <a:latin typeface="Meiryo UI" panose="020B0604030504040204" pitchFamily="50" charset="-128"/>
              <a:ea typeface="Meiryo UI" panose="020B0604030504040204" pitchFamily="50" charset="-128"/>
            </a:endParaRPr>
          </a:p>
        </p:txBody>
      </p:sp>
      <p:sp>
        <p:nvSpPr>
          <p:cNvPr id="12" name="正方形/長方形 11"/>
          <p:cNvSpPr/>
          <p:nvPr/>
        </p:nvSpPr>
        <p:spPr>
          <a:xfrm>
            <a:off x="5619558" y="2571032"/>
            <a:ext cx="3276609" cy="4789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Meiryo UI" panose="020B0604030504040204" pitchFamily="50" charset="-128"/>
                <a:ea typeface="Meiryo UI" panose="020B0604030504040204" pitchFamily="50" charset="-128"/>
              </a:rPr>
              <a:t>AI</a:t>
            </a:r>
            <a:r>
              <a:rPr kumimoji="1" lang="ja-JP" altLang="en-US" dirty="0" smtClean="0">
                <a:latin typeface="Meiryo UI" panose="020B0604030504040204" pitchFamily="50" charset="-128"/>
                <a:ea typeface="Meiryo UI" panose="020B0604030504040204" pitchFamily="50" charset="-128"/>
              </a:rPr>
              <a:t>コーチがアドバイス</a:t>
            </a:r>
            <a:endParaRPr kumimoji="1" lang="ja-JP" altLang="en-US" dirty="0">
              <a:latin typeface="Meiryo UI" panose="020B0604030504040204" pitchFamily="50" charset="-128"/>
              <a:ea typeface="Meiryo UI" panose="020B0604030504040204" pitchFamily="50" charset="-128"/>
            </a:endParaRPr>
          </a:p>
        </p:txBody>
      </p:sp>
      <p:sp>
        <p:nvSpPr>
          <p:cNvPr id="13" name="正方形/長方形 12"/>
          <p:cNvSpPr/>
          <p:nvPr/>
        </p:nvSpPr>
        <p:spPr>
          <a:xfrm>
            <a:off x="800580" y="3120501"/>
            <a:ext cx="3626640" cy="584775"/>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健診結果を登録すると将来の疾病リスクを分析し、アドバイスが可能</a:t>
            </a:r>
            <a:endParaRPr lang="ja-JP" altLang="en-US" sz="1600" dirty="0">
              <a:latin typeface="Meiryo UI" panose="020B0604030504040204" pitchFamily="50" charset="-128"/>
              <a:ea typeface="Meiryo UI" panose="020B0604030504040204" pitchFamily="50" charset="-128"/>
            </a:endParaRPr>
          </a:p>
        </p:txBody>
      </p:sp>
      <p:sp>
        <p:nvSpPr>
          <p:cNvPr id="14" name="角丸四角形吹き出し 13"/>
          <p:cNvSpPr/>
          <p:nvPr/>
        </p:nvSpPr>
        <p:spPr>
          <a:xfrm>
            <a:off x="197539" y="2385059"/>
            <a:ext cx="914400" cy="407339"/>
          </a:xfrm>
          <a:prstGeom prst="wedgeRoundRectCallout">
            <a:avLst>
              <a:gd name="adj1" fmla="val 26667"/>
              <a:gd name="adj2" fmla="val 7553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smtClean="0">
                <a:latin typeface="Meiryo UI" panose="020B0604030504040204" pitchFamily="50" charset="-128"/>
                <a:ea typeface="Meiryo UI" panose="020B0604030504040204" pitchFamily="50" charset="-128"/>
              </a:rPr>
              <a:t>オプション</a:t>
            </a:r>
            <a:r>
              <a:rPr kumimoji="1" lang="ja-JP" altLang="en-US" sz="1300" dirty="0">
                <a:latin typeface="Meiryo UI" panose="020B0604030504040204" pitchFamily="50" charset="-128"/>
                <a:ea typeface="Meiryo UI" panose="020B0604030504040204" pitchFamily="50" charset="-128"/>
              </a:rPr>
              <a:t>コース</a:t>
            </a:r>
          </a:p>
        </p:txBody>
      </p:sp>
    </p:spTree>
    <p:extLst>
      <p:ext uri="{BB962C8B-B14F-4D97-AF65-F5344CB8AC3E}">
        <p14:creationId xmlns:p14="http://schemas.microsoft.com/office/powerpoint/2010/main" val="2321244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12</a:t>
            </a:fld>
            <a:endParaRPr kumimoji="1" lang="ja-JP" altLang="en-US"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stretch>
            <a:fillRect/>
          </a:stretch>
        </p:blipFill>
        <p:spPr>
          <a:xfrm>
            <a:off x="237059" y="1171588"/>
            <a:ext cx="9557730" cy="5181735"/>
          </a:xfrm>
          <a:prstGeom prst="rect">
            <a:avLst/>
          </a:prstGeom>
        </p:spPr>
      </p:pic>
      <p:sp>
        <p:nvSpPr>
          <p:cNvPr id="5" name="正方形/長方形 4"/>
          <p:cNvSpPr/>
          <p:nvPr/>
        </p:nvSpPr>
        <p:spPr>
          <a:xfrm>
            <a:off x="366787" y="489267"/>
            <a:ext cx="3276609" cy="4789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健康</a:t>
            </a:r>
            <a:r>
              <a:rPr kumimoji="1" lang="ja-JP" altLang="en-US" dirty="0" smtClean="0">
                <a:latin typeface="Meiryo UI" panose="020B0604030504040204" pitchFamily="50" charset="-128"/>
                <a:ea typeface="Meiryo UI" panose="020B0604030504040204" pitchFamily="50" charset="-128"/>
              </a:rPr>
              <a:t>診断結果からアドバイス</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5322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13</a:t>
            </a:fld>
            <a:endParaRPr kumimoji="1" lang="ja-JP" altLang="en-US"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341866" y="836143"/>
            <a:ext cx="6766948" cy="1717589"/>
          </a:xfrm>
          <a:prstGeom prst="rect">
            <a:avLst/>
          </a:prstGeom>
          <a:solidFill>
            <a:schemeClr val="accent3">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41867" y="727890"/>
            <a:ext cx="4567884" cy="4789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Meiryo UI" panose="020B0604030504040204" pitchFamily="50" charset="-128"/>
                <a:ea typeface="Meiryo UI" panose="020B0604030504040204" pitchFamily="50" charset="-128"/>
              </a:rPr>
              <a:t>利用者と直接</a:t>
            </a:r>
            <a:r>
              <a:rPr kumimoji="1" lang="ja-JP" altLang="en-US" b="1" dirty="0" smtClean="0">
                <a:latin typeface="Meiryo UI" panose="020B0604030504040204" pitchFamily="50" charset="-128"/>
                <a:ea typeface="Meiryo UI" panose="020B0604030504040204" pitchFamily="50" charset="-128"/>
              </a:rPr>
              <a:t>つながる</a:t>
            </a:r>
            <a:r>
              <a:rPr lang="ja-JP" altLang="en-US" b="1" dirty="0">
                <a:latin typeface="Meiryo UI" panose="020B0604030504040204" pitchFamily="50" charset="-128"/>
                <a:ea typeface="Meiryo UI" panose="020B0604030504040204" pitchFamily="50" charset="-128"/>
              </a:rPr>
              <a:t>健康サポーター</a:t>
            </a:r>
            <a:r>
              <a:rPr lang="ja-JP" altLang="en-US" b="1" dirty="0" smtClean="0">
                <a:latin typeface="Meiryo UI" panose="020B0604030504040204" pitchFamily="50" charset="-128"/>
                <a:ea typeface="Meiryo UI" panose="020B0604030504040204" pitchFamily="50" charset="-128"/>
              </a:rPr>
              <a:t>機能</a:t>
            </a:r>
            <a:endParaRPr kumimoji="1" lang="ja-JP" altLang="en-US" b="1" dirty="0">
              <a:latin typeface="Meiryo UI" panose="020B0604030504040204" pitchFamily="50" charset="-128"/>
              <a:ea typeface="Meiryo UI" panose="020B0604030504040204" pitchFamily="50" charset="-128"/>
            </a:endParaRPr>
          </a:p>
        </p:txBody>
      </p:sp>
      <p:sp>
        <p:nvSpPr>
          <p:cNvPr id="8" name="正方形/長方形 7"/>
          <p:cNvSpPr/>
          <p:nvPr/>
        </p:nvSpPr>
        <p:spPr>
          <a:xfrm>
            <a:off x="940312" y="1417325"/>
            <a:ext cx="6728679" cy="646331"/>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①利用者の</a:t>
            </a:r>
            <a:r>
              <a:rPr lang="ja-JP" altLang="en-US" dirty="0">
                <a:latin typeface="Meiryo UI" panose="020B0604030504040204" pitchFamily="50" charset="-128"/>
                <a:ea typeface="Meiryo UI" panose="020B0604030504040204" pitchFamily="50" charset="-128"/>
              </a:rPr>
              <a:t>毎日の健康管理の中で</a:t>
            </a:r>
            <a:r>
              <a:rPr lang="ja-JP" altLang="en-US" dirty="0" smtClean="0">
                <a:latin typeface="Meiryo UI" panose="020B0604030504040204" pitchFamily="50" charset="-128"/>
                <a:ea typeface="Meiryo UI" panose="020B0604030504040204" pitchFamily="50" charset="-128"/>
              </a:rPr>
              <a:t>、直接メッセージ発信が可能</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②継続性</a:t>
            </a:r>
            <a:r>
              <a:rPr lang="ja-JP" altLang="en-US" dirty="0">
                <a:latin typeface="Meiryo UI" panose="020B0604030504040204" pitchFamily="50" charset="-128"/>
                <a:ea typeface="Meiryo UI" panose="020B0604030504040204" pitchFamily="50" charset="-128"/>
              </a:rPr>
              <a:t>へ</a:t>
            </a:r>
            <a:r>
              <a:rPr lang="ja-JP" altLang="en-US" dirty="0" smtClean="0">
                <a:latin typeface="Meiryo UI" panose="020B0604030504040204" pitchFamily="50" charset="-128"/>
                <a:ea typeface="Meiryo UI" panose="020B0604030504040204" pitchFamily="50" charset="-128"/>
              </a:rPr>
              <a:t>のアプローチ（健康プログラム）</a:t>
            </a:r>
            <a:endParaRPr lang="en-US" altLang="ja-JP" dirty="0" smtClean="0">
              <a:latin typeface="Meiryo UI" panose="020B0604030504040204" pitchFamily="50" charset="-128"/>
              <a:ea typeface="Meiryo UI" panose="020B0604030504040204" pitchFamily="50" charset="-128"/>
            </a:endParaRPr>
          </a:p>
        </p:txBody>
      </p:sp>
      <p:sp>
        <p:nvSpPr>
          <p:cNvPr id="9" name="正方形/長方形 8"/>
          <p:cNvSpPr/>
          <p:nvPr/>
        </p:nvSpPr>
        <p:spPr>
          <a:xfrm>
            <a:off x="477797" y="2809104"/>
            <a:ext cx="4184822" cy="3600718"/>
          </a:xfrm>
          <a:prstGeom prst="rect">
            <a:avLst/>
          </a:prstGeom>
          <a:noFill/>
          <a:ln w="203200">
            <a:solidFill>
              <a:srgbClr val="92D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5165452" y="2809104"/>
            <a:ext cx="4184822" cy="3600718"/>
          </a:xfrm>
          <a:prstGeom prst="rect">
            <a:avLst/>
          </a:prstGeom>
          <a:noFill/>
          <a:ln w="203200">
            <a:solidFill>
              <a:srgbClr val="92D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p:cNvPicPr>
            <a:picLocks noChangeAspect="1"/>
          </p:cNvPicPr>
          <p:nvPr/>
        </p:nvPicPr>
        <p:blipFill>
          <a:blip r:embed="rId2"/>
          <a:stretch>
            <a:fillRect/>
          </a:stretch>
        </p:blipFill>
        <p:spPr>
          <a:xfrm>
            <a:off x="5402509" y="3300411"/>
            <a:ext cx="3722406" cy="2836778"/>
          </a:xfrm>
          <a:prstGeom prst="rect">
            <a:avLst/>
          </a:prstGeom>
        </p:spPr>
      </p:pic>
      <p:sp>
        <p:nvSpPr>
          <p:cNvPr id="13" name="正方形/長方形 12"/>
          <p:cNvSpPr/>
          <p:nvPr/>
        </p:nvSpPr>
        <p:spPr>
          <a:xfrm>
            <a:off x="846982" y="2594922"/>
            <a:ext cx="3276609" cy="4789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直接</a:t>
            </a:r>
            <a:r>
              <a:rPr kumimoji="1" lang="ja-JP" altLang="en-US" dirty="0" smtClean="0">
                <a:latin typeface="Meiryo UI" panose="020B0604030504040204" pitchFamily="50" charset="-128"/>
                <a:ea typeface="Meiryo UI" panose="020B0604030504040204" pitchFamily="50" charset="-128"/>
              </a:rPr>
              <a:t>メッセージ配信も可能</a:t>
            </a:r>
            <a:endParaRPr kumimoji="1" lang="ja-JP" altLang="en-US" dirty="0">
              <a:latin typeface="Meiryo UI" panose="020B0604030504040204" pitchFamily="50" charset="-128"/>
              <a:ea typeface="Meiryo UI" panose="020B0604030504040204" pitchFamily="50" charset="-128"/>
            </a:endParaRPr>
          </a:p>
        </p:txBody>
      </p:sp>
      <p:sp>
        <p:nvSpPr>
          <p:cNvPr id="14" name="正方形/長方形 13"/>
          <p:cNvSpPr/>
          <p:nvPr/>
        </p:nvSpPr>
        <p:spPr>
          <a:xfrm>
            <a:off x="5630984" y="2612222"/>
            <a:ext cx="3276609" cy="4789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個人別健康プログラム機能で</a:t>
            </a:r>
            <a:endParaRPr kumimoji="1"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rPr>
              <a:t>継続率アップ</a:t>
            </a:r>
            <a:endParaRPr kumimoji="1" lang="ja-JP" altLang="en-US" sz="160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2485286" y="3197465"/>
            <a:ext cx="1723000" cy="2906932"/>
          </a:xfrm>
          <a:prstGeom prst="rect">
            <a:avLst/>
          </a:prstGeom>
        </p:spPr>
      </p:pic>
      <p:sp>
        <p:nvSpPr>
          <p:cNvPr id="16" name="角丸四角形吹き出し 15"/>
          <p:cNvSpPr/>
          <p:nvPr/>
        </p:nvSpPr>
        <p:spPr>
          <a:xfrm>
            <a:off x="636053" y="4018034"/>
            <a:ext cx="1623874" cy="1229553"/>
          </a:xfrm>
          <a:prstGeom prst="wedgeRoundRectCallout">
            <a:avLst>
              <a:gd name="adj1" fmla="val 71605"/>
              <a:gd name="adj2" fmla="val 13183"/>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00" dirty="0" smtClean="0">
                <a:latin typeface="Meiryo UI" panose="020B0604030504040204" pitchFamily="50" charset="-128"/>
                <a:ea typeface="Meiryo UI" panose="020B0604030504040204" pitchFamily="50" charset="-128"/>
              </a:rPr>
              <a:t>BIM</a:t>
            </a:r>
            <a:r>
              <a:rPr kumimoji="1" lang="ja-JP" altLang="en-US" sz="1300" dirty="0" smtClean="0">
                <a:latin typeface="Meiryo UI" panose="020B0604030504040204" pitchFamily="50" charset="-128"/>
                <a:ea typeface="Meiryo UI" panose="020B0604030504040204" pitchFamily="50" charset="-128"/>
              </a:rPr>
              <a:t>や年齢、性別、歩数などで抽出してメッセージ配信も</a:t>
            </a:r>
            <a:endParaRPr kumimoji="1" lang="en-US" altLang="ja-JP" sz="1300" dirty="0" smtClean="0">
              <a:latin typeface="Meiryo UI" panose="020B0604030504040204" pitchFamily="50" charset="-128"/>
              <a:ea typeface="Meiryo UI" panose="020B0604030504040204" pitchFamily="50" charset="-128"/>
            </a:endParaRPr>
          </a:p>
          <a:p>
            <a:pPr algn="ctr"/>
            <a:r>
              <a:rPr kumimoji="1" lang="ja-JP" altLang="en-US" sz="1300" dirty="0" smtClean="0">
                <a:latin typeface="Meiryo UI" panose="020B0604030504040204" pitchFamily="50" charset="-128"/>
                <a:ea typeface="Meiryo UI" panose="020B0604030504040204" pitchFamily="50" charset="-128"/>
              </a:rPr>
              <a:t>可能</a:t>
            </a:r>
            <a:endParaRPr kumimoji="1" lang="en-US" altLang="ja-JP" sz="1300" dirty="0" smtClean="0">
              <a:latin typeface="Meiryo UI" panose="020B0604030504040204" pitchFamily="50" charset="-128"/>
              <a:ea typeface="Meiryo UI" panose="020B0604030504040204" pitchFamily="50" charset="-128"/>
            </a:endParaRPr>
          </a:p>
        </p:txBody>
      </p:sp>
      <p:sp>
        <p:nvSpPr>
          <p:cNvPr id="17" name="角丸四角形吹き出し 16"/>
          <p:cNvSpPr/>
          <p:nvPr/>
        </p:nvSpPr>
        <p:spPr>
          <a:xfrm>
            <a:off x="4909751" y="4321993"/>
            <a:ext cx="1306024" cy="1229553"/>
          </a:xfrm>
          <a:prstGeom prst="wedgeRoundRectCallout">
            <a:avLst>
              <a:gd name="adj1" fmla="val 71605"/>
              <a:gd name="adj2" fmla="val 13183"/>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smtClean="0">
                <a:latin typeface="Meiryo UI" panose="020B0604030504040204" pitchFamily="50" charset="-128"/>
                <a:ea typeface="Meiryo UI" panose="020B0604030504040204" pitchFamily="50" charset="-128"/>
              </a:rPr>
              <a:t>利用者が自分の希望するプログラムを選択</a:t>
            </a:r>
            <a:endParaRPr kumimoji="1"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2751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14</a:t>
            </a:fld>
            <a:endParaRPr kumimoji="1" lang="ja-JP" altLang="en-US"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341866" y="811429"/>
            <a:ext cx="6766948" cy="1717589"/>
          </a:xfrm>
          <a:prstGeom prst="rect">
            <a:avLst/>
          </a:prstGeom>
          <a:solidFill>
            <a:schemeClr val="accent2">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41867" y="703176"/>
            <a:ext cx="4567884" cy="4789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latin typeface="Meiryo UI" panose="020B0604030504040204" pitchFamily="50" charset="-128"/>
                <a:ea typeface="Meiryo UI" panose="020B0604030504040204" pitchFamily="50" charset="-128"/>
              </a:rPr>
              <a:t>シダックスがご推奨するメリット</a:t>
            </a:r>
            <a:endParaRPr kumimoji="1" lang="ja-JP" altLang="en-US" b="1" dirty="0">
              <a:latin typeface="Meiryo UI" panose="020B0604030504040204" pitchFamily="50" charset="-128"/>
              <a:ea typeface="Meiryo UI" panose="020B0604030504040204" pitchFamily="50" charset="-128"/>
            </a:endParaRPr>
          </a:p>
        </p:txBody>
      </p:sp>
      <p:sp>
        <p:nvSpPr>
          <p:cNvPr id="6" name="正方形/長方形 5"/>
          <p:cNvSpPr/>
          <p:nvPr/>
        </p:nvSpPr>
        <p:spPr>
          <a:xfrm>
            <a:off x="989740" y="1255537"/>
            <a:ext cx="6728679" cy="1200329"/>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①直接社食情報を発信することが可能</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②</a:t>
            </a:r>
            <a:r>
              <a:rPr lang="ja-JP" altLang="en-US" dirty="0">
                <a:latin typeface="Meiryo UI" panose="020B0604030504040204" pitchFamily="50" charset="-128"/>
                <a:ea typeface="Meiryo UI" panose="020B0604030504040204" pitchFamily="50" charset="-128"/>
              </a:rPr>
              <a:t>健康メニュー</a:t>
            </a:r>
            <a:r>
              <a:rPr lang="ja-JP" altLang="en-US" dirty="0" smtClean="0">
                <a:latin typeface="Meiryo UI" panose="020B0604030504040204" pitchFamily="50" charset="-128"/>
                <a:ea typeface="Meiryo UI" panose="020B0604030504040204" pitchFamily="50" charset="-128"/>
              </a:rPr>
              <a:t>を食べて貯めたポイントで社食割引きクーポンを</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プレゼント</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③社食以外を含む喫食データから最適なメニュー提案が実現</a:t>
            </a:r>
            <a:endParaRPr lang="ja-JP" altLang="en-US" dirty="0">
              <a:latin typeface="Meiryo UI" panose="020B0604030504040204" pitchFamily="50" charset="-128"/>
              <a:ea typeface="Meiryo UI" panose="020B0604030504040204" pitchFamily="50" charset="-128"/>
            </a:endParaRPr>
          </a:p>
        </p:txBody>
      </p:sp>
      <p:sp>
        <p:nvSpPr>
          <p:cNvPr id="7" name="正方形/長方形 6"/>
          <p:cNvSpPr/>
          <p:nvPr/>
        </p:nvSpPr>
        <p:spPr>
          <a:xfrm>
            <a:off x="477797" y="2809104"/>
            <a:ext cx="4184822" cy="3600718"/>
          </a:xfrm>
          <a:prstGeom prst="rect">
            <a:avLst/>
          </a:prstGeom>
          <a:noFill/>
          <a:ln w="20320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5165452" y="2809104"/>
            <a:ext cx="4184822" cy="3600718"/>
          </a:xfrm>
          <a:prstGeom prst="rect">
            <a:avLst/>
          </a:prstGeom>
          <a:noFill/>
          <a:ln w="20320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5619558" y="2571032"/>
            <a:ext cx="3276609" cy="4789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喫食データに基づく社食メニュー</a:t>
            </a:r>
            <a:endParaRPr kumimoji="1" lang="ja-JP" altLang="en-US" dirty="0">
              <a:latin typeface="Meiryo UI" panose="020B0604030504040204" pitchFamily="50" charset="-128"/>
              <a:ea typeface="Meiryo UI" panose="020B0604030504040204" pitchFamily="50" charset="-128"/>
            </a:endParaRPr>
          </a:p>
        </p:txBody>
      </p:sp>
      <p:sp>
        <p:nvSpPr>
          <p:cNvPr id="12" name="正方形/長方形 11"/>
          <p:cNvSpPr/>
          <p:nvPr/>
        </p:nvSpPr>
        <p:spPr>
          <a:xfrm>
            <a:off x="924002" y="2571032"/>
            <a:ext cx="3276609" cy="4789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健康メニュー喫食でポイント獲得</a:t>
            </a:r>
            <a:endParaRPr kumimoji="1" lang="ja-JP" altLang="en-US" dirty="0">
              <a:latin typeface="Meiryo UI" panose="020B0604030504040204" pitchFamily="50" charset="-128"/>
              <a:ea typeface="Meiryo UI" panose="020B0604030504040204" pitchFamily="50" charset="-128"/>
            </a:endParaRPr>
          </a:p>
        </p:txBody>
      </p:sp>
      <p:pic>
        <p:nvPicPr>
          <p:cNvPr id="13" name="Picture 2"/>
          <p:cNvPicPr>
            <a:picLocks noChangeAspect="1" noChangeArrowheads="1"/>
          </p:cNvPicPr>
          <p:nvPr/>
        </p:nvPicPr>
        <p:blipFill>
          <a:blip r:embed="rId2"/>
          <a:srcRect l="34586" t="11028" r="32762" b="1099"/>
          <a:stretch>
            <a:fillRect/>
          </a:stretch>
        </p:blipFill>
        <p:spPr bwMode="auto">
          <a:xfrm>
            <a:off x="605726" y="3141242"/>
            <a:ext cx="1263262" cy="1811812"/>
          </a:xfrm>
          <a:prstGeom prst="rect">
            <a:avLst/>
          </a:prstGeom>
          <a:noFill/>
          <a:ln w="9525">
            <a:solidFill>
              <a:schemeClr val="tx1">
                <a:lumMod val="50000"/>
                <a:lumOff val="50000"/>
              </a:schemeClr>
            </a:solidFill>
            <a:miter lim="800000"/>
            <a:headEnd/>
            <a:tailEnd/>
          </a:ln>
        </p:spPr>
      </p:pic>
      <p:pic>
        <p:nvPicPr>
          <p:cNvPr id="14" name="図 13"/>
          <p:cNvPicPr>
            <a:picLocks noChangeAspect="1"/>
          </p:cNvPicPr>
          <p:nvPr/>
        </p:nvPicPr>
        <p:blipFill>
          <a:blip r:embed="rId3"/>
          <a:stretch>
            <a:fillRect/>
          </a:stretch>
        </p:blipFill>
        <p:spPr>
          <a:xfrm>
            <a:off x="1917477" y="3135175"/>
            <a:ext cx="1296589" cy="1840480"/>
          </a:xfrm>
          <a:prstGeom prst="rect">
            <a:avLst/>
          </a:prstGeom>
        </p:spPr>
      </p:pic>
      <p:pic>
        <p:nvPicPr>
          <p:cNvPr id="15" name="図 14"/>
          <p:cNvPicPr>
            <a:picLocks noChangeAspect="1"/>
          </p:cNvPicPr>
          <p:nvPr/>
        </p:nvPicPr>
        <p:blipFill>
          <a:blip r:embed="rId4"/>
          <a:stretch>
            <a:fillRect/>
          </a:stretch>
        </p:blipFill>
        <p:spPr>
          <a:xfrm>
            <a:off x="3250035" y="3129742"/>
            <a:ext cx="1300340" cy="1840481"/>
          </a:xfrm>
          <a:prstGeom prst="rect">
            <a:avLst/>
          </a:prstGeom>
        </p:spPr>
      </p:pic>
      <p:sp>
        <p:nvSpPr>
          <p:cNvPr id="18" name="二等辺三角形 17"/>
          <p:cNvSpPr/>
          <p:nvPr/>
        </p:nvSpPr>
        <p:spPr>
          <a:xfrm rot="10800000">
            <a:off x="2010705" y="5010854"/>
            <a:ext cx="1060704" cy="255787"/>
          </a:xfrm>
          <a:prstGeom prst="triangle">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2" name="Picture 6" descr="スマートフォンのフリーイラスト11 | アイコン素材ダウンロードサイト「icooon-mono」 |  商用利用可能なアイコン素材が無料(フリー)ダウンロードできるサイ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9732" y="5301841"/>
            <a:ext cx="977759" cy="977759"/>
          </a:xfrm>
          <a:prstGeom prst="rect">
            <a:avLst/>
          </a:prstGeom>
          <a:noFill/>
          <a:extLst>
            <a:ext uri="{909E8E84-426E-40DD-AFC4-6F175D3DCCD1}">
              <a14:hiddenFill xmlns:a14="http://schemas.microsoft.com/office/drawing/2010/main">
                <a:solidFill>
                  <a:srgbClr val="FFFFFF"/>
                </a:solidFill>
              </a14:hiddenFill>
            </a:ext>
          </a:extLst>
        </p:spPr>
      </p:pic>
      <p:sp>
        <p:nvSpPr>
          <p:cNvPr id="19" name="四角形吹き出し 18"/>
          <p:cNvSpPr/>
          <p:nvPr/>
        </p:nvSpPr>
        <p:spPr>
          <a:xfrm>
            <a:off x="1171889" y="5191126"/>
            <a:ext cx="1350544" cy="1014696"/>
          </a:xfrm>
          <a:prstGeom prst="wedgeRectCallout">
            <a:avLst>
              <a:gd name="adj1" fmla="val 66392"/>
              <a:gd name="adj2" fmla="val 84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シダックス社食で使えるクーポンゲット</a:t>
            </a:r>
            <a:endParaRPr kumimoji="1" lang="ja-JP" altLang="en-US" sz="1400"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6"/>
          <a:stretch>
            <a:fillRect/>
          </a:stretch>
        </p:blipFill>
        <p:spPr>
          <a:xfrm>
            <a:off x="5462809" y="3067288"/>
            <a:ext cx="3590106" cy="2238645"/>
          </a:xfrm>
          <a:prstGeom prst="rect">
            <a:avLst/>
          </a:prstGeom>
        </p:spPr>
      </p:pic>
      <p:sp>
        <p:nvSpPr>
          <p:cNvPr id="25" name="二等辺三角形 24"/>
          <p:cNvSpPr/>
          <p:nvPr/>
        </p:nvSpPr>
        <p:spPr>
          <a:xfrm rot="10800000">
            <a:off x="6916338" y="5393343"/>
            <a:ext cx="1060704" cy="255787"/>
          </a:xfrm>
          <a:prstGeom prst="triangle">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吹き出し 25"/>
          <p:cNvSpPr/>
          <p:nvPr/>
        </p:nvSpPr>
        <p:spPr>
          <a:xfrm>
            <a:off x="6031454" y="5561304"/>
            <a:ext cx="1350544" cy="658553"/>
          </a:xfrm>
          <a:prstGeom prst="wedgeRectCallout">
            <a:avLst>
              <a:gd name="adj1" fmla="val 66392"/>
              <a:gd name="adj2" fmla="val 84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喫食データに基づくメニュー立案</a:t>
            </a:r>
            <a:endParaRPr kumimoji="1" lang="ja-JP" altLang="en-US" sz="1400" dirty="0">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7516" y="5503805"/>
            <a:ext cx="689135" cy="689135"/>
          </a:xfrm>
          <a:prstGeom prst="rect">
            <a:avLst/>
          </a:prstGeom>
        </p:spPr>
      </p:pic>
    </p:spTree>
    <p:extLst>
      <p:ext uri="{BB962C8B-B14F-4D97-AF65-F5344CB8AC3E}">
        <p14:creationId xmlns:p14="http://schemas.microsoft.com/office/powerpoint/2010/main" val="1938792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15</a:t>
            </a:fld>
            <a:endParaRPr kumimoji="1" lang="ja-JP" altLang="en-US" dirty="0">
              <a:latin typeface="メイリオ" panose="020B0604030504040204" pitchFamily="50" charset="-128"/>
              <a:ea typeface="メイリオ" panose="020B0604030504040204" pitchFamily="50" charset="-128"/>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117420809"/>
              </p:ext>
            </p:extLst>
          </p:nvPr>
        </p:nvGraphicFramePr>
        <p:xfrm>
          <a:off x="193675" y="1508125"/>
          <a:ext cx="9512300" cy="3984625"/>
        </p:xfrm>
        <a:graphic>
          <a:graphicData uri="http://schemas.openxmlformats.org/presentationml/2006/ole">
            <mc:AlternateContent xmlns:mc="http://schemas.openxmlformats.org/markup-compatibility/2006">
              <mc:Choice xmlns:v="urn:schemas-microsoft-com:vml" Requires="v">
                <p:oleObj spid="_x0000_s1077" name="ワークシート" r:id="rId3" imgW="13357999" imgH="5593264" progId="Excel.Sheet.12">
                  <p:embed/>
                </p:oleObj>
              </mc:Choice>
              <mc:Fallback>
                <p:oleObj name="ワークシート" r:id="rId3" imgW="13357999" imgH="5593264" progId="Excel.Sheet.12">
                  <p:embed/>
                  <p:pic>
                    <p:nvPicPr>
                      <p:cNvPr id="0" name=""/>
                      <p:cNvPicPr/>
                      <p:nvPr/>
                    </p:nvPicPr>
                    <p:blipFill>
                      <a:blip r:embed="rId4"/>
                      <a:stretch>
                        <a:fillRect/>
                      </a:stretch>
                    </p:blipFill>
                    <p:spPr>
                      <a:xfrm>
                        <a:off x="193675" y="1508125"/>
                        <a:ext cx="9512300" cy="3984625"/>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FE3EFF1D-5C8D-4769-9E02-371200105127}"/>
              </a:ext>
            </a:extLst>
          </p:cNvPr>
          <p:cNvSpPr txBox="1"/>
          <p:nvPr/>
        </p:nvSpPr>
        <p:spPr>
          <a:xfrm>
            <a:off x="321095" y="316668"/>
            <a:ext cx="1620957" cy="830997"/>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利用料金</a:t>
            </a:r>
            <a:endParaRPr lang="en-US" altLang="ja-JP" sz="2800" b="1" u="sng" dirty="0" smtClean="0">
              <a:solidFill>
                <a:schemeClr val="tx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F6097D4A-35C2-4A58-9FC4-51226061252B}"/>
              </a:ext>
            </a:extLst>
          </p:cNvPr>
          <p:cNvSpPr/>
          <p:nvPr/>
        </p:nvSpPr>
        <p:spPr>
          <a:xfrm>
            <a:off x="278999" y="368960"/>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4" name="テキスト ボックス 3"/>
          <p:cNvSpPr txBox="1"/>
          <p:nvPr/>
        </p:nvSpPr>
        <p:spPr>
          <a:xfrm>
            <a:off x="8469739" y="5486172"/>
            <a:ext cx="1415772" cy="307777"/>
          </a:xfrm>
          <a:prstGeom prst="rect">
            <a:avLst/>
          </a:prstGeom>
          <a:noFill/>
        </p:spPr>
        <p:txBody>
          <a:bodyPr wrap="none" rtlCol="0">
            <a:spAutoFit/>
          </a:bodyPr>
          <a:lstStyle/>
          <a:p>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消費税は外税</a:t>
            </a:r>
            <a:endParaRPr kumimoji="1" lang="ja-JP" altLang="en-US" sz="1400" dirty="0">
              <a:latin typeface="Meiryo UI" panose="020B0604030504040204" pitchFamily="50" charset="-128"/>
              <a:ea typeface="Meiryo UI" panose="020B0604030504040204" pitchFamily="50" charset="-128"/>
            </a:endParaRPr>
          </a:p>
        </p:txBody>
      </p:sp>
      <p:sp>
        <p:nvSpPr>
          <p:cNvPr id="9" name="正方形/長方形 8"/>
          <p:cNvSpPr/>
          <p:nvPr/>
        </p:nvSpPr>
        <p:spPr>
          <a:xfrm>
            <a:off x="321485" y="847923"/>
            <a:ext cx="9328321"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当社</a:t>
            </a:r>
            <a:r>
              <a:rPr lang="ja-JP" altLang="en-US" dirty="0" smtClean="0">
                <a:latin typeface="Meiryo UI" panose="020B0604030504040204" pitchFamily="50" charset="-128"/>
                <a:ea typeface="Meiryo UI" panose="020B0604030504040204" pitchFamily="50" charset="-128"/>
              </a:rPr>
              <a:t>よりお申込みいただくことで特別価格にてご利用が可能となります。</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3789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1</a:t>
            </a:fld>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3299733" y="695756"/>
            <a:ext cx="5598007" cy="461665"/>
          </a:xfrm>
          <a:prstGeom prst="rect">
            <a:avLst/>
          </a:prstGeom>
          <a:noFill/>
        </p:spPr>
        <p:txBody>
          <a:bodyPr wrap="none" rtlCol="0">
            <a:spAutoFit/>
          </a:bodyPr>
          <a:lstStyle/>
          <a:p>
            <a:r>
              <a:rPr kumimoji="1" lang="ja-JP" altLang="en-US" sz="2400" b="1" dirty="0" smtClean="0">
                <a:solidFill>
                  <a:schemeClr val="accent5"/>
                </a:solidFill>
                <a:latin typeface="Meiryo UI" panose="020B0604030504040204" pitchFamily="50" charset="-128"/>
                <a:ea typeface="Meiryo UI" panose="020B0604030504040204" pitchFamily="50" charset="-128"/>
              </a:rPr>
              <a:t>健康で活き活きできる会社づくりのお手伝い</a:t>
            </a:r>
            <a:endParaRPr kumimoji="1" lang="ja-JP" altLang="en-US" sz="2400" b="1" dirty="0">
              <a:solidFill>
                <a:schemeClr val="accent5"/>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3145730" y="1289225"/>
            <a:ext cx="5718232" cy="2308324"/>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企業の生産は、従業員の方一人ひとりが健康であることから</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はじまります。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　そして、未来の企業を支える人財は、健康で活き活きと働く</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事が</a:t>
            </a:r>
            <a:r>
              <a:rPr kumimoji="1" lang="ja-JP" altLang="en-US" dirty="0" smtClean="0">
                <a:latin typeface="Meiryo UI" panose="020B0604030504040204" pitchFamily="50" charset="-128"/>
                <a:ea typeface="Meiryo UI" panose="020B0604030504040204" pitchFamily="50" charset="-128"/>
              </a:rPr>
              <a:t>できる企業に集まります。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シダックスはお客様の「運動・栄養・休息・心」を支えます。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食堂でお届けする食事に加え、従業員一人ひとりの日常の</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食生活や運動、睡眠をサポートします。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p>
        </p:txBody>
      </p:sp>
      <p:pic>
        <p:nvPicPr>
          <p:cNvPr id="6" name="図 5"/>
          <p:cNvPicPr>
            <a:picLocks noChangeAspect="1"/>
          </p:cNvPicPr>
          <p:nvPr/>
        </p:nvPicPr>
        <p:blipFill>
          <a:blip r:embed="rId2"/>
          <a:stretch>
            <a:fillRect/>
          </a:stretch>
        </p:blipFill>
        <p:spPr>
          <a:xfrm>
            <a:off x="1123439" y="4035595"/>
            <a:ext cx="2427074" cy="2427074"/>
          </a:xfrm>
          <a:prstGeom prst="rect">
            <a:avLst/>
          </a:prstGeom>
        </p:spPr>
      </p:pic>
      <p:pic>
        <p:nvPicPr>
          <p:cNvPr id="11" name="図 10"/>
          <p:cNvPicPr>
            <a:picLocks noChangeAspect="1"/>
          </p:cNvPicPr>
          <p:nvPr/>
        </p:nvPicPr>
        <p:blipFill>
          <a:blip r:embed="rId3"/>
          <a:stretch>
            <a:fillRect/>
          </a:stretch>
        </p:blipFill>
        <p:spPr>
          <a:xfrm>
            <a:off x="3710724" y="4035595"/>
            <a:ext cx="2451182" cy="2451182"/>
          </a:xfrm>
          <a:prstGeom prst="rect">
            <a:avLst/>
          </a:prstGeom>
        </p:spPr>
      </p:pic>
      <p:pic>
        <p:nvPicPr>
          <p:cNvPr id="12" name="図 11"/>
          <p:cNvPicPr>
            <a:picLocks noChangeAspect="1"/>
          </p:cNvPicPr>
          <p:nvPr/>
        </p:nvPicPr>
        <p:blipFill>
          <a:blip r:embed="rId4"/>
          <a:stretch>
            <a:fillRect/>
          </a:stretch>
        </p:blipFill>
        <p:spPr>
          <a:xfrm>
            <a:off x="6322117" y="4035595"/>
            <a:ext cx="2451183" cy="2451183"/>
          </a:xfrm>
          <a:prstGeom prst="rect">
            <a:avLst/>
          </a:prstGeom>
        </p:spPr>
      </p:pic>
    </p:spTree>
    <p:extLst>
      <p:ext uri="{BB962C8B-B14F-4D97-AF65-F5344CB8AC3E}">
        <p14:creationId xmlns:p14="http://schemas.microsoft.com/office/powerpoint/2010/main" val="2828523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2</a:t>
            </a:fld>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E3EFF1D-5C8D-4769-9E02-371200105127}"/>
              </a:ext>
            </a:extLst>
          </p:cNvPr>
          <p:cNvSpPr txBox="1"/>
          <p:nvPr/>
        </p:nvSpPr>
        <p:spPr>
          <a:xfrm>
            <a:off x="321095" y="316668"/>
            <a:ext cx="1620957" cy="523220"/>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健康経営</a:t>
            </a:r>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6097D4A-35C2-4A58-9FC4-51226061252B}"/>
              </a:ext>
            </a:extLst>
          </p:cNvPr>
          <p:cNvSpPr/>
          <p:nvPr/>
        </p:nvSpPr>
        <p:spPr>
          <a:xfrm>
            <a:off x="278999" y="368960"/>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7" name="正方形/長方形 6"/>
          <p:cNvSpPr/>
          <p:nvPr/>
        </p:nvSpPr>
        <p:spPr>
          <a:xfrm>
            <a:off x="321095" y="4557667"/>
            <a:ext cx="9296404" cy="1846659"/>
          </a:xfrm>
          <a:prstGeom prst="rect">
            <a:avLst/>
          </a:prstGeom>
        </p:spPr>
        <p:txBody>
          <a:bodyPr wrap="square">
            <a:spAutoFit/>
          </a:bodyPr>
          <a:lstStyle/>
          <a:p>
            <a:r>
              <a:rPr lang="ja-JP" altLang="en-US" b="1" dirty="0" smtClean="0">
                <a:latin typeface="Meiryo UI" panose="020B0604030504040204" pitchFamily="50" charset="-128"/>
                <a:ea typeface="Meiryo UI" panose="020B0604030504040204" pitchFamily="50" charset="-128"/>
              </a:rPr>
              <a:t>健康経営優良法人</a:t>
            </a:r>
            <a:r>
              <a:rPr lang="ja-JP" altLang="en-US" dirty="0" smtClean="0">
                <a:latin typeface="Meiryo UI" panose="020B0604030504040204" pitchFamily="50" charset="-128"/>
                <a:ea typeface="Meiryo UI" panose="020B0604030504040204" pitchFamily="50" charset="-128"/>
              </a:rPr>
              <a:t>とは</a:t>
            </a:r>
            <a:endParaRPr lang="en-US" altLang="ja-JP" dirty="0" smtClean="0">
              <a:latin typeface="Meiryo UI" panose="020B0604030504040204" pitchFamily="50" charset="-128"/>
              <a:ea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地域の健康課題に即した取組や日本健康会議が進める健康増進の取組をもとに</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特</a:t>
            </a:r>
            <a:r>
              <a:rPr lang="ja-JP" altLang="en-US" sz="1600" dirty="0">
                <a:latin typeface="Meiryo UI" panose="020B0604030504040204" pitchFamily="50" charset="-128"/>
                <a:ea typeface="Meiryo UI" panose="020B0604030504040204" pitchFamily="50" charset="-128"/>
              </a:rPr>
              <a:t>に優良な健康経営を実践している大企業や中小企業等の法人を顕彰する制度</a:t>
            </a:r>
            <a:r>
              <a:rPr lang="en-US" altLang="ja-JP"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で</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す。</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健康経営に取り組む優良な法人を「見える化」することで、従業員や求職者</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関係</a:t>
            </a:r>
            <a:r>
              <a:rPr lang="ja-JP" altLang="en-US" sz="1600" dirty="0">
                <a:latin typeface="Meiryo UI" panose="020B0604030504040204" pitchFamily="50" charset="-128"/>
                <a:ea typeface="Meiryo UI" panose="020B0604030504040204" pitchFamily="50" charset="-128"/>
              </a:rPr>
              <a:t>企業や金融機関などから「従業員の健康管理を経営的な視点で考え、</a:t>
            </a:r>
            <a:r>
              <a:rPr lang="ja-JP" altLang="en-US" sz="1600" dirty="0" smtClean="0">
                <a:latin typeface="Meiryo UI" panose="020B0604030504040204" pitchFamily="50" charset="-128"/>
                <a:ea typeface="Meiryo UI" panose="020B0604030504040204" pitchFamily="50" charset="-128"/>
              </a:rPr>
              <a:t>戦略的</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に</a:t>
            </a:r>
            <a:r>
              <a:rPr lang="ja-JP" altLang="en-US" sz="1600" dirty="0">
                <a:latin typeface="Meiryo UI" panose="020B0604030504040204" pitchFamily="50" charset="-128"/>
                <a:ea typeface="Meiryo UI" panose="020B0604030504040204" pitchFamily="50" charset="-128"/>
              </a:rPr>
              <a:t>取り組んでいる法人」として社会的に評価を受けることができる環境を整備すること</a:t>
            </a:r>
            <a:r>
              <a:rPr lang="ja-JP" altLang="en-US" sz="1600" dirty="0" smtClean="0">
                <a:latin typeface="Meiryo UI" panose="020B0604030504040204" pitchFamily="50" charset="-128"/>
                <a:ea typeface="Meiryo UI" panose="020B0604030504040204" pitchFamily="50" charset="-128"/>
              </a:rPr>
              <a:t>を</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目標</a:t>
            </a:r>
            <a:r>
              <a:rPr lang="ja-JP" altLang="en-US" sz="1600" dirty="0">
                <a:latin typeface="Meiryo UI" panose="020B0604030504040204" pitchFamily="50" charset="-128"/>
                <a:ea typeface="Meiryo UI" panose="020B0604030504040204" pitchFamily="50" charset="-128"/>
              </a:rPr>
              <a:t>としています</a:t>
            </a:r>
            <a:r>
              <a:rPr lang="en-US" altLang="ja-JP"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303705" y="7329717"/>
            <a:ext cx="1717494" cy="861774"/>
          </a:xfrm>
          <a:prstGeom prst="rect">
            <a:avLst/>
          </a:prstGeom>
          <a:noFill/>
        </p:spPr>
        <p:txBody>
          <a:bodyPr wrap="square" rtlCol="0">
            <a:spAutoFit/>
          </a:bodyPr>
          <a:lstStyle/>
          <a:p>
            <a:pPr algn="ctr"/>
            <a:r>
              <a:rPr kumimoji="1" lang="ja-JP" altLang="en-US" sz="2500" b="1" dirty="0" smtClean="0">
                <a:solidFill>
                  <a:schemeClr val="bg1"/>
                </a:solidFill>
                <a:latin typeface="Meiryo UI" panose="020B0604030504040204" pitchFamily="50" charset="-128"/>
                <a:ea typeface="Meiryo UI" panose="020B0604030504040204" pitchFamily="50" charset="-128"/>
              </a:rPr>
              <a:t>社会的</a:t>
            </a:r>
            <a:endParaRPr kumimoji="1" lang="en-US" altLang="ja-JP" sz="25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2500" b="1" dirty="0" smtClean="0">
                <a:solidFill>
                  <a:schemeClr val="bg1"/>
                </a:solidFill>
                <a:latin typeface="Meiryo UI" panose="020B0604030504040204" pitchFamily="50" charset="-128"/>
                <a:ea typeface="Meiryo UI" panose="020B0604030504040204" pitchFamily="50" charset="-128"/>
              </a:rPr>
              <a:t>健康</a:t>
            </a:r>
            <a:endParaRPr kumimoji="1" lang="en-US" altLang="ja-JP" dirty="0" smtClean="0">
              <a:solidFill>
                <a:schemeClr val="bg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4806017" y="7315803"/>
            <a:ext cx="1717494" cy="861774"/>
          </a:xfrm>
          <a:prstGeom prst="rect">
            <a:avLst/>
          </a:prstGeom>
          <a:noFill/>
        </p:spPr>
        <p:txBody>
          <a:bodyPr wrap="square" rtlCol="0">
            <a:spAutoFit/>
          </a:bodyPr>
          <a:lstStyle/>
          <a:p>
            <a:pPr algn="ctr"/>
            <a:r>
              <a:rPr kumimoji="1" lang="ja-JP" altLang="en-US" sz="2500" b="1" dirty="0">
                <a:solidFill>
                  <a:schemeClr val="bg1"/>
                </a:solidFill>
                <a:latin typeface="Meiryo UI" panose="020B0604030504040204" pitchFamily="50" charset="-128"/>
                <a:ea typeface="Meiryo UI" panose="020B0604030504040204" pitchFamily="50" charset="-128"/>
              </a:rPr>
              <a:t>精神</a:t>
            </a:r>
            <a:r>
              <a:rPr kumimoji="1" lang="ja-JP" altLang="en-US" sz="2500" b="1" dirty="0" smtClean="0">
                <a:solidFill>
                  <a:schemeClr val="bg1"/>
                </a:solidFill>
                <a:latin typeface="Meiryo UI" panose="020B0604030504040204" pitchFamily="50" charset="-128"/>
                <a:ea typeface="Meiryo UI" panose="020B0604030504040204" pitchFamily="50" charset="-128"/>
              </a:rPr>
              <a:t>的</a:t>
            </a:r>
            <a:endParaRPr kumimoji="1" lang="en-US" altLang="ja-JP" sz="25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2500" b="1" dirty="0" smtClean="0">
                <a:solidFill>
                  <a:schemeClr val="bg1"/>
                </a:solidFill>
                <a:latin typeface="Meiryo UI" panose="020B0604030504040204" pitchFamily="50" charset="-128"/>
                <a:ea typeface="Meiryo UI" panose="020B0604030504040204" pitchFamily="50" charset="-128"/>
              </a:rPr>
              <a:t>健康</a:t>
            </a:r>
            <a:endParaRPr kumimoji="1" lang="en-US" altLang="ja-JP" dirty="0" smtClean="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66999" y="7315803"/>
            <a:ext cx="1717494" cy="861774"/>
          </a:xfrm>
          <a:prstGeom prst="rect">
            <a:avLst/>
          </a:prstGeom>
          <a:noFill/>
        </p:spPr>
        <p:txBody>
          <a:bodyPr wrap="square" rtlCol="0">
            <a:spAutoFit/>
          </a:bodyPr>
          <a:lstStyle/>
          <a:p>
            <a:pPr algn="ctr"/>
            <a:r>
              <a:rPr kumimoji="1" lang="ja-JP" altLang="en-US" sz="2500" b="1" dirty="0" smtClean="0">
                <a:solidFill>
                  <a:schemeClr val="bg1"/>
                </a:solidFill>
                <a:latin typeface="Meiryo UI" panose="020B0604030504040204" pitchFamily="50" charset="-128"/>
                <a:ea typeface="Meiryo UI" panose="020B0604030504040204" pitchFamily="50" charset="-128"/>
              </a:rPr>
              <a:t>身体的</a:t>
            </a:r>
            <a:endParaRPr kumimoji="1" lang="en-US" altLang="ja-JP" sz="25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2500" b="1" dirty="0" smtClean="0">
                <a:solidFill>
                  <a:schemeClr val="bg1"/>
                </a:solidFill>
                <a:latin typeface="Meiryo UI" panose="020B0604030504040204" pitchFamily="50" charset="-128"/>
                <a:ea typeface="Meiryo UI" panose="020B0604030504040204" pitchFamily="50" charset="-128"/>
              </a:rPr>
              <a:t>健康</a:t>
            </a:r>
            <a:endParaRPr kumimoji="1" lang="en-US" altLang="ja-JP" dirty="0" smtClean="0">
              <a:solidFill>
                <a:schemeClr val="bg1"/>
              </a:solidFill>
              <a:latin typeface="Meiryo UI" panose="020B0604030504040204" pitchFamily="50" charset="-128"/>
              <a:ea typeface="Meiryo UI" panose="020B0604030504040204" pitchFamily="50" charset="-128"/>
            </a:endParaRPr>
          </a:p>
        </p:txBody>
      </p:sp>
      <p:sp>
        <p:nvSpPr>
          <p:cNvPr id="15" name="AutoShape 2" descr="data:image/png;base64,iVBORw0KGgoAAAANSUhEUgAABKAAAAD9CAYAAACLBg+GAAAgAElEQVR4AeydBXgUV/fGJ0QgECSh7v6nSt2V0kILlNICFaC0pe7ylbortLRfjRaIrEWBEHchxAOEGC5Bsi7xjexm3/9z78wmGwh8SBIiJzz32VmZmXt/M3uZefc95wigPyJABIgAESACRIAIEAEiQASIABEgAkSACBABItCDBIQe3DZtmggQASJABIgAESACRIAIEAEiQASIABEgAkSACIAEKDoJiAARIAJEgAgQASJABIgAESACRIAIEAEiQAR6lAAJUD2KlzZOBIgAESACRIAIEAEiQASIABEgAkSACBABIkACFJ0DRIAIEAEiQASIABEgAkSACBABIkAEiAARIAI9SoAEqB7FSxsnAkSACBABIkAEiAARIAJEgAgQASJABIgAESABis4BIkAEiAARIAJEgAgQASJABIgAESACRIAIEIEeJUACVI/ipY0TASJABIgAESACRIAIEAEiQASIABEgAkSACJAARecAESACRIAIEAEiQASIABEgAkSACBABIkAEiECPEiABqkfx0saJABEgAkSACBABIkAEiAARIAJEgAgQASJABEiAonOACBABIkAEiAARIAJEgAgQASJABIgAESACRKBHCZAA1aN4aeNEgAgQASJABIgAESACRIAIEAEiQASIABEgAiRA0TlABIgAESACRIAIEAEiQASIABEgAkSACBABItCjBEiA6lG8tHEiQASIABEgAkSACBABIkAEiAARIAJEgAgQARKg6BwgAkSACBABIkAEiAARIAJEgAgQASJABIgAEehRAiRA9She2jgRIAJEgAgQASJABIgAESACRIAIEAEiQASIAAlQdA4QASJABIgAESACRIAIEAEiQASIABEgAkSACPQoARKgehQvbZwIEAEiQASIABEgAkSACBABIkAEiAARIAJEgAQoOgeIABEgAkSACBABIkAEiAARIAJEgAgQASJABHqUAAlQPYqXNk4EiAARIAJEgAgQASJABIgAESACRIAIEAEiQAIUnQNEgAgQASJABIgAESACRIAIEAEiQASIABEgAj1KgASoHsVLGycCRIAIEAEiQASIABEgAkSACBABIkAEiAARIAGKzgEiQASIABEgAkSACBABIkAEiAARIAJEgAgQgR4lQAJUj+KljRMBIkAEiAARIAJEgAgQASJABIgAESACRIAIkABF5wARIAJEgAgQASJABIgAESACRIAIEAEiQASIQI8SIAGqR/HSxokAESACRIAIEAEiQASIABEgAkSACBABIkAESICic4AIEAEiQASIABEgAkSACBABIkAEiAARIAJEoEcJkADVo3hp40SACBABIkAEiAARIAJEgAgQASJABIgAESACJEDROUAEiAARIAJEgAgQASJABIgAESACRIAIEAEi0KMESIDqUby0cSJwMgg44Px3MvZO+yQCRIAIEAEiQASIQP8j4Oh/XaYeEwEiQAT6GQESoPrZAaPuEoGjIcAEKPB2NJ+mzxABIkAEiAARIAJEgAiQBEXnABEgAkSgZwmQANWzfGnrRKDXCbQWl6Gtrq7X90s7JAJEgAgQASJABIhAfyWwpa4a5pbm/tp96jcRIAJEoF8QIAGqXxwm6iQRODIB5y921og1aApdDbS1kQPqyMjoXSJABIgAESACRGCwE5AuoBJ0ByDftwt2h5jEYLBjofETASJABHqKAAlQPUWWtksEeplAozIclsefgaOlRdqzU5bq5Y7Q7ogAESACPURADC/uoY3TZokAERiUBEL278bknFTUtraK43fQ9dOgPBFo0ERgoBLoY8I6CVAD9USjcQ0qAo2BwdCOOg+2rdulcbOLJ7qAGlQnAQ2WCAwCApTfbhAcZBoiEehFApHqfRi2Ron1FhPfK4ncvQifdkUEiECvEXBwYb1v3BuSANVrh512RAR6hkCjvxJVgoDGpQE9swPaKhEgAkTgJBNoq29AS16RFF58kjtDuycCRGBAEFAd2AMhdBl+3FY2IMZDgyACRIAIHEygta0NuSY9bA6WnqVv/JEA1TeOA/WCCBwXgYZf/sJ+QYD5kaeOa31aiQgQASLQZwk4f6hrakbth9+gtWxzn+0qdYwIEIH+ReDv3dsgqJbizsz4/tVx6i0RIAJE4BgIfLu1FIUWg7SG88LqGDbQAx8lAaoHoNImiUBvEKhb+BUOCAK0Yy+AXauTdtk3JpbeGD/tgwgQgYFH4BCHuMMBy+zn0fD7soE3WBoRESACJ4XAl1s2QQj+FyMi5djV4KwaTNdPJ+Vg0E6JABHoMQIvF+fhqy2bpO2zOa5vzHMkQPXYIacNE4HuISDWY+mYNByNTaie+xIXn6oEd1jDo7pnR7QVIkAEiEBfIOByfWSeOQ/me6dLvRJnw75yAdUXUFEfiAAR+B8EXBKKt7Y5sGBDDg+7E0L+xbJKZ97M/7ENepsIEAEi0M8IvLwxF+PTYtBkt4s9d5kLT/ZQSIA62UeA9k8EjoKAMymmXa2F8Z6HeM4nlvep5tk3jmJt+ggRIAJEoJ8QkMQnR6sNlifnQ+MxBvbde3nn+Tx4iEWqn4yLukkEiECvE3DRsmFoacaD65LAhCfWpudl9Hp/aIdEgAgQgd4g8Oz6dRDCVqCkxtwbuzvmfZAAdczIaAUicHIItOQWQXfxNagS3KAWPKG/6Fq0VdecnM7QXokAESAC3URAFNg7bhUddfWwTHuS57ezKiO6aS+0GSJABAYrgQ3VJoxLWi06n8L9cUZsGNTWxsGKg8ZNBIjAgCAgusJdr6Ga2uyYXbAWgvwPLNpRwUfZcXXVdwZNAlTfORbUEyLQTsB1MmEvNgaooPE+hQtPamEU1G4j0JyR3f55WiACRIAI9E8C7NKIzXhidZY2rR6mex7m4lP1rOddhtQXL6FcukeLRIAI9BkCYrlxsTuqfbsxao2SuwGEVTII4SuwRr1P6ivNK33moFFHiAAROEYCDjBTuHO+M7c2Y3JOChefHshOQVsfyffU1aBIgOqKCr1GBPoKgZZW1L77kSQ8DYdGGMvD7+o/+4H30Hnr1le6S/0gAkSACBwvAdvWnTCMv43nt9OdeSnsVWq+KfEWkW4Uj5crrUcEBhcBca6wORxYWL4eQkQAb26r5Tz07s2SQgmHeAU1uNjQaIkAERhQBKRLo8rGBtyaEQtB+TdGRSmxo762Tw+TBKg+fXioc4OZgG3bLpjuepALTmphNDTCKagShsB0x2Q4bDYXNHRj5gKDFokAEegXBDrPW63r8qE/bxwXn9SCF6wro/vFKKiTRIAI9D0CrLLdhKwECGHLIKwOgttqGYTQ5RifGg2rMyFvH3YH9D2i1CMiQAT6DgFme+roTVG1EZckrIIQsozPef/2g+IKJEB1HD9aIgJ9hoBVGQ7dqedzwUkt+HHnk1rwhnbM2bDt3N1n+kkdIQJEgAgcH4GOqydr6GpofU4FE55YcYVqKq5wfEhpLSJABBBRVYkzYkNE8SlSBrdIGYSVgfBeLcem6r6ZkJcOGxEgAkTg6Aiwa6eO66c1mn3wjZJCjEOX4dH8/lFcgQSoozva9Cki0CsE2szVqH7+NagFDzDBiYXcabgANZq/Zg1exfsh5ojqlS7RTogAESAC3UvApRRw/bc/87lOLQznApT+4uvA5kH6IwJEgAgcC4EaWwte2ZQHYSULufOHwISnSDkE5n4KW4a/dm8VN+cy/xzL9umzRIAIEIGTTaBDegJ+3lEONzbfhfvzOe/MuHCom6wnu4tHtX8SoI4KE32ICPQ8gaaYROgvHc8dABphDLTCWN6YAHVAEFDz0rs93wnaAxEgAkSgxwh0XDq1Vdei+snnpKqeI8GLK7iPRHN6lrT3js/2WHdow0SACAwIAkl6Na5MjZRcT3IIkQpReGICVOi/mF24tn2c9ANeOwpaIAJEoB8SaLDb8Nz6HAhhyyGsCoCwKogXV1hdtVcaTd+/fiIBqh+eeNTlgUHAOT20GUyoeeUdqIVh3AEgOp5Y2J0z9G4IDNfeDUdj08AYOI2CCBCBQU2gtWwLDDfcKYntvnyuY6F3dR9/48LFOUO6vESLRIAIEAEXB5OxpRmvlxZAWB0IYaU/hDWS64kJT6yFL8clSathbmkmbkSACBCBfk9ga30t7syMF/M9MeGJ57dbxt2f7YPrB5dPJEC1Hy1aIAK9T8AashL6i66UEu+yROPOkDtRgGJhKdqRZ6C1fEvvd472SASIABHoZgIsjFg7luW3c4eaz3djoRaGwHjbJDiapZtEl7LC3bx72hwRIAIDhEBYVSUuTl4JIXwZhMggCGvkENYopEc5hFWB8FotQ77ZMEBGTMMgAkRgMBNYpd4r5bdbzoUnXtkzdAWuSo1Cna2Vo3E4mMez7ytQJEAN5jOZxt6LBDpPBq3FpTA/PEvK9TRUDLVz85PC7sRHjcDyPrmjUR7Wi/2kXREBIkAEup8Ac3DWvv2RlO/JNb/dCGhHnwXb5u0uO2XzZec50+VNWiQCRGDQEDh0HiitNWN6QTqEVSsgrPaHECWXmkwUn3jeJzmEsBX405n3adDwooESASIw0Ag0tdnxQfmGTvntuPi0MgBekTIUmI3tQ+4P4hPrLAlQ7YeMFohADxBgVnEXu3ibWouadz+GethYXuFOI4jhJ53D7sTQOxaSUvv6Qt6pQy/BeqCvtEkiQASIwAkTEGcrl2kPrSUVMN46QQq5Y8K66PRUC2OgFjxhDQo54b3SBogAERh4BFyvfbTNVnxQsR7DYxQQVi6HECWDEC3vaOw5E5+YEyp8GeZtyB54QGhERIAIDFgCHddNHTNfRV017l6bACHsX57riVf1ZNU9VwdBCF2GJTs390seJED1y8NGne5vBBzVtahf/Dt0Z13Mb8JYwl0ebufmzPXk+sjEKQHGOybD0SpaKvvbeKm/RIAIDFYCnX9/a/h9GTQjz+Ahd1xol+Y8teDH57nqea+6gOq46HJ5kRaJABEYxARYaMmSXRU4OykcwsplYp4nV+HJdZmJT2HLcU16DBpstkFMjYZOBIhAfyfwb+V2+MWoeIJxnuspMghuzvx2YcvwSF6G5BbvH2F3rseDBChXGrRMBLqBgOstlKO+EQ3/BPDqdmpBAM/pJLAQO7Ed6nzy5Tdl+ovHw753Xzf0hjZBBIgAEegdAq5zn23HLpinzZZyPQ2H2m0s1G5+3P2kdWPikwf0V9yMtuqa9s6x3AX0RwSIwCAjcJivPROQlldux5XpkRBWLYcQGQi3aAXcmAPKVXRiIXjsOXNAhS/HOfHh2FzXMa8MMpo0XCJABPo5gT2N9ZhZkAEhwl+scseEdeZ6khp7/bzECKibGsWRsmCbfjZmEqD62QGj7vZNAgdrz46aWjT88Q/0426UyowPE6vadeV4Yq+xmzNhOA/Ls8x+BvYqLR9oZy9B3xw79YoIEIHBS0C86Ol86dPwtz90Y8+DWnCDRhgjVfRkLk9fLkCphRHQeJ+C1qJNgxccjZwIEAFO4ODrnDpbC/7ZsxXXZKyBsHoFhMgAeMUo4BEtx5CDBagoOdyYAMWq4EWswPT8dFQ21ktkO89LhJsIEAEi0JcIdDVDBe7bgdPjQyGE+UNYzYQnqbACe4yU8eIKHqsCkWpQ96WhHHNfSIA6ZmS0AhE4PAH7nr2o+/IH6C+4kgtPVcJQsFAT9sv/oW4n52vspswN2tPOR6O/vH3jXU1M7W/SAhEgAkSgTxDomKlaN5XB/NBjkuvJmwvrGi6wS3OdG8v9xFyeQ9CwNKBP9J46QQSIQN8gsLexHj9sL8Hlqau48DQkKhDDYxXwjlFgaIwCnjFMgBJFqHYHFHM9RSyHX2ww/nJJOH6wqNU3Rki9IAJEgAh0TaC8thrT8lIhrGTFFQI6qnk6q3tyoV3GQ4y/3Vba9Ub60askQPWjg0VdPTkE2m+v2hcO7UdLTh6qn38N2tHngIXaaQTv9jA7Z7id6yO/KWPClDCUh6JYHp8D+x7XkLsj7OzQ3dMrRIAIEIGTRsBRW4e6L76HZvjpXFzSHlRcgc19TIDXCszpKaB6zsvtfaUbxXYUtEAEBh4B6VLmSFc0+WYd3tiUg/MSQyBErsDQ6CCMjlVgZKwCPrEKnnR8WIySu6DcuQDFQu6YGyCAV8J7JC8N2xvqBh47GhERIAIDnkC9zYZvtpXCJ0bJXZy8qucaNr+5NCZCRSkghC3DlLy0AcGEBKgBcRhpECeDgH3fATT88S+Mt98PjeADtTAEamFkR6id85f/gx95BaiROCAI0F14FayqiJPRfdonESACROCECVjDImG48iYp3G4kF95Fsakj150oQI3FAcEDhqtuAwtRpj8iQAQGL4ED1nr4V27FQzkJ8I0JhNcaf4yOkcEvTgHfWCXGxCowShKgRsTIuQuKheF5svxPa2Q8Gfm5SeEI2r9z8EKkkRMBItCvCaxU78X4jCixqmdkYEduO+Z2Yo3nflLAjT1GBOCCpJVg1UAHwh8JUAPhKNIYeo1Am8GEpojVsMycC+3oc6X8Th5SnhOxtLgz1M7V8eR0ALB8KEyo0niOQc1bC9FmNPda32lHRIAIEIHjJXBwfvCW3EKYH2bhdl68Oee9rh/FHHfaEaejtbjseLtA6xEBItCPCZiamxBZtRsvbsjEuKQQ+EStwOioQJwRK8fpcQqcGqfAKXEK+HEBStnughoRK+cuKCZAsZxQnlEyvFmSD12nG7Ejeaz6MTTqOhEgAv2cAJubnE0cSr7ZgKn5qaKLM3IFhGhZh/jUXmBBJortzAm1OhBekTJkGXX9nEVH90mA6mBBS4OaQOfJwRWFvXIfGuWhsDzxLPRnXAaN4CGKSJLb6WChyfW5eDM2lrsC1Hw9L5inzERr0UbXXdAyESACRKBfEGgtrUDN/FegHjJayvXkCw1zdTqdnlK4HZ/7pNeYM7RKcIdVFtYvxkidJAJE4GgJHFn42d9Yh9UHduKNjWtxY1oETo0OgF+0P86KleHceDnOjpfjrDgFzohTcBGKC1AuLigWiucTyxLxBvD2UF4q8i2Go+0cfY4IEAEi0GcIVNRWY8GmXHiw3HWssme0jFf2FKt4StU82wUoyQW1Wqzu+btLjrs+M6AT6AgJUCcAj1YdmATaqmvRnLEO9V/9CNM9U6AdcTbP08QS5/LqTSy/ifNm64iPYsJdMc+TG4w33o2myJh2aKLkdeSLt/YP0wIRIAJEoNcIHDov2XftQfUb70Ez/DSe50kjjBKFJx5S7Cyo0DnsjuV8YvnwWN6n2g++7LXe046IABE4OQSqW5pQaNLgj+2bMC8/Gdcnh+Ds6ACcGR2A8+JkuDhBydsF8QqcF6/AufEKnB2nwJmSAMVcUGO5AKXgDiiPNYE8L9TNa2MRUVV5cgZFeyUCRIAInACB3Q11eL+8CKPjVKLwFCXjBRXcJLHJ+dheXMEpQrGwvLDleL2k4AT23jdXJQGqbx4X6lWvEXDAvrsSzXFJqPviB5gnPw7dmeO40FQluEEteELNb7TYDZYYYufqcDr8MqtsxxKMu8Fw5c1oXCGDw97mMipRfnJ5gRaJABEgAieVAAuzO1h6ai0pR82Lb0M76hxUCQLUgs9hCyy0u554gQWpuucp56HRX+kyroP34PIWLRIBItBvCLQ5HNjXUIu1uv1YuqMYr61Pw8SMCFweH4TzYwJwYWwgxiXIcUWiEuMSlLgsUYVLEpS4KEGJCxMUOJ8JUHEKnBOn4C6o0+PkOE0SoIZFicLT1emRCNy7HTbHwddP/QYTdZQIEIFBQEAsqNL5+qa81oK3y/JxWkKoVNkziBdT8JCKKQyJVsCNhRZHy+HGwvCYM4olG2f5n1aK1T3/3rPNhV7n7bu80e8WSYDqd4dssHTYAWfOke74ujlsNtg1WrQWl6IpLBJ1Xy2CZeazMF51B3Q+50AjePEkumrBHRphBLTCmMPeZHUlOnXkPWElxj15uInhqpvR8OcyOKwDI2HcYDnzaJxEgAgALMdT9dyXoBnGHE9ufF5UO8PrjuT85JXuhnOXlHnqLNi2dSQJZnN5d8zndHyIABHoPQKtbXYYmhqxtcaEZPVu+O8swSfFmZiTE417U4NxTVwgxsWuwOVxgbg6QYbxiQqMT1Ti6kQFrkpU4EqnAJWgwqWJKu6AujBBCacL6hzJBXV6rBwjogJ4QvLr0yOxdPcW1Ntae2+gtCciQASIQDcQKDAbsKA4G6cwx9PqFfCKkWF4jBzDYhRcgGL57NyjmQuqQ4AS3U8yCJFBEFauwAM5Saioq3HpDZO4Bs4VFAlQLoeWFvsSgf/9JXO02eFotKKtugZ2rR62rTvQklOApqgENK5QcpGpesGbMD3wGAxX3wGd30U8WXiVMJRXoGM5SZhLSaxcx/KY+B1laF0XnxNGcdGJJeQ13HQPGpfL4Ghs6ktAqS9EgAgQgSMSYGK5NWINzJNmcOen6AKVKntK4hMLq+tKhGeviUUWBGjHnofGv/3b9yUKT139Ptj+EVogAkSglwiw76OtrQ1NdhvqW5tgbGrA3joLyi065Or2IuHAdih3bcKSilx8uCEZL+RG4dGMMNyXLMdtCYG4Ps4fN8QH4saEINySJMdtSQrcmqTELUkK3JikxPVJSi5AXSOJUEyAujxBif9jAlSCKEAxFxQToJgL6qw4GXyi/DEyKgD3ZcVCsW8HGu0kPPXS6UC7IQJEoBsIsPl0jWYvHitIxagYJiStwPBoWUcxhRgFL6bgFKFEF5SCi1BCDMv3xKp7LseYWBWW7NyMDs+neAXFfr4jAaobDhRtggj8LwKOpibUfvoFLE/Og2Xu8zBPmwnT5BkwT34MxlsnwnDDPdBfcgN0Z1wO7chzofU6HRqBhX0M47/Ys5xNTGSqEjzARCcWOqIRRksV66TEucLBOUuO5TnbxnCe30Tj7seTi1tj4jv9xP+/ZbT/RYHeJwJEgAicKAExts4pBB28NSbe1323GIZxN0pV7ZgTdPRhhSZXAYrnw+Mhd2yO9YRlxlz+Y8DB+6DnRIAI9B4BJjCF7yrGj8Up+LkkHYtL0vFzSRq+2ZiEz9YnYGFBLN7OjcSL68IxPzMUT6ap8GiqHJOTAzEhwR8TEgJwX0IA7kkMwH1JQbg/RY77kxWYkMKaCvemqHB3shJ3JitxW7ICtyWLAtRNSUrckKTEtZ1cUEpckahqF6GcYXhnxQZh9JoVPAzv6cI0JGj3g4X1uf4d9NT1LVomAkSACPQSAenqqfP0xPe9o74Gi7Ztwi0ZkRguOThHx8rhG6fEmLiOap4+saIANTxGyV1QntFyuEuheLzIwip/TM1Pw+Z6V9dTLw3vJOyGHFAnATrt8nAEOr7Ztl27YLxvopRzRJAeWRJwUVBS85A5dsPDBKAR0PCKdKOg5TdNxxY+53ozdbhljZuY/0kMtRvJ+8H6oj/3CtS+8zFaN5YcblD0OhEgAkTgpBLo6nezNq0ejUEhME+ZDa336ZJoP4yL+EfvBh3LHaQsN5T+omtgVYWf1HHSzokAEQAM1nr8sDEZM5MD8ERqEJ5IDcTsFLHNSg3ErLQgzEqV8zY7TYHZaXLMTFXg8VQlHktT4tE0FaanKfFIqhJTUpV4KFWBSalKPJCixMQUBe5PUeK+ZCXukQSo2yURijmgnALUdZIAJbqglLiKu6BUuJglG48OwOkxAbg1fRW+3lyEshoTHTYiQASIQN8kwG9NO+5PWSd1zVZEHNiFeYVpuCBBhWGRKzA6OhCnxSpwapyyvZCCb6wSY2IVGMWreSowIlYB7xgFhkqheMIaFm63DOclR0C2f1ffHH8P9YoEqB4CS5s9fgLNKcnQnX8hvyFSD/eFZrgv1MN8oR3qC42XLzQefmIb4gv1EDEc5Oiq0nUROnekXCbO9/iv+6yMOMvt5AbNiDNhnv4ErCERcFQPDqX6+I8mrUkEiEBfIdBmqUHTqmhUP/MSdKddKrlDPSBWtOtwhbL59HBivPN1MdzODRqvsah5/xO0mS0dw+S2hc4XbB1v0hIRIAI9RaDCosG7OavwVGogFmSG4PnMYDyXqcKzGWJ7JkMJ1uZmqjAnQ4mn0xV4Kl2JJ9KVmJWmwsw0JWZIIhQToKamKvFwqgKTUxV4MFXFBaiJKUpMkASou5NV3AXFRKhb211QKskFpQQToC5PkOP82ECcHROA8UmheGl9BqLVe1Db2tIJA80YnXDQEyJABPoQgeqWZiRq9+LdkhxclxoOvyh/jI7yx5lxMpwdJ5cKKSh4IYVT4hTwi1XCKUCNlgQo0QUl5w4oYbU/zwn1TmkB9M0duYId7PppEEyGJED1oZObugLU/7oEau/hULt7QjPKDxofPy5Aabz9oHEKUJ6SCOXuB80QP2jdDp+TxHmzdOyPY6TwOtF1pfU+E6YHZ6Dhr+Ww7drdxaEaBLNFF6Oml4gAETj5BI40+9h37YFVEYbqp16A/pwrpLx3YlJxreArCU2uc6jrcocQ5VpoQS0w0coblseeRmtx2ckHQD0gAkQAyfs34/lMJealK/BiZjAWZAbj+QxRgHKKUPMlAWpeejDmZKgwJ12Fp9OVXISaLQlQj3MRSnRBTeMClNMFpcIDKQowAer+FJXkguoQoFgo3i1JStyYqMRVCTJcHBuAi2ICcFNyCF4oSoFq7zbsa6zr4kgdaQbr4uP0EhEgAkSgmwiIs0/Xc1BlQx1W7t+Jd4rX4ba0lTg7Nghjo/1xdqyM5687j1XyjJfjbJ7LToEz4uRg1TxPjVPAKUK1h+HFiQ4oHm4XGYhHC9KwoXrwuj9JgOqmE/hkbIZ9XbhSKu3c0dQA2Frg6FSu9sR65vxK8sRnzicntsku13bU1aH6hed5PiX1iOHQjBkDzUhfaJkANcIXXIDy9uvCBTUWmiFjefJwJjId3S/3flALriF1LHkuyx01AuzGioWTsNxOurPHwTLrWV5C3LazK9Gpy6HQi0SACBCBHvt0kRwAACAASURBVCUghtR1PSG3mUxoTkxD/Rffw3jXFOhGnSvNa0xMZ+HKUsEFKal4h7DE5sGuG5sv1XyOZNVCPXkOvuaYhB4dI22cCPQ0AddvUENrE+xtdrR1y/WTtOVeSmDUbLchYGsu5qYF4vkMFV5aG8IFKCZCiQJUhwtqfoaKO6CeyZRcUOlKzHG6oNJEF9TjaYr2UDzugkphLiglJqUq8ECqMwxPhQkpLAxPhTtZ6F2iDNfEB+DyWH9cmyDD5MxVWFiShTUHduJAY31PH0raPhEgAkTgGAi4zv4dqzGXU7ahCv/dXox5+Um4ITkE58YE4qxof1wYK+MVPC9OUOKieCUujFfAKUCdK1XydApQpzkFqDjmglLwROTuawIgRPrjrnXxPFl5x14H5xIJUP35uDsvbtpsqPvnWZheOBumNy6E5YPxqP70DtR89zBqlzyJuqUvoT7oAzSuXgxrsj+a8qPQsjkHtsoy2A370NZwcsPIbBXlMN55K9RuArS+o6DxHSMKUKNEEUrjI4bhcRFqmBSG1+6C8uUClJqFy7FQOWfYXFeP0s2VWhjDE5KzCngspI4lK2e5pHSnXwrThEdQ9+UPaE5fizZLdX8+O6jvRIAIDHACDnsbmMOpKT4JdZ9+zws0aE+9lM9vYgU7T5cqn5Lo3tXc6HzNVYBqf42J8148XM94zW2wKkIHhT18gJ86g354rtWEUvYW4O9NK+FfHo2gijgEb0lGxPYMRO3MRuKeAqTv24icqjIU67dji2kvKmu10DVYYGmqQ0NrczeJVsd3SNQN1fhuQzwXn17OEsUnJkA5RSjmgnpOckE5w/DmZ4oi1LxMpeSCEh1QT6Yr4XRBsVxQM6RcUNMkAYrlgpqYqsC9STLcnhiEG+P9cUNcAG5LlGNa5kq8vSENAbvKsN6sRf1B4XXHNzpaiwgQASLQMwRYoYb9DXXI0O3H39uL8XJRKiakR+DyeBnOj1mBi2IDMS5eDmcVz3EJSlyWoAQrosBEqAsTFLySp1OEOsclDO/0OKXogIpTwDMqEG6R/rglMxry/Ts6GUd6ZmT9Y6skQPWP43TYXjpam1C75FHopwnQzxRgeEyA4VEB+kcE6KcI0D8kQPegAN1EAfoHpOVJAnSTBOinDYPhidNhnH8pzK9cj+r/TETNd3NQ99e7aFD+CGusP5py49C6pQi2qt1oqzbC4RKnethOHcMb1shw6M4/A+qhbtCe6gvt2DHQ+kkC1Ogx0IzyBRegJBcUywXVHorXngtKDMVzik9iWAmr4MTKh7Nf/FmyciYyuUnJw0dA53shjFffiep5L6Hh5z/RkpWDNr2hy553JPDtWjHvciX2olMgPOwH6A0iQASIwNERYC7R1pIKNEUloO7HX2GZ+SyM198NrfdZvPJnx/zGqn2OASucwF2hkqh0NGHITMQXP8fWZcITE7DcYbjmNjSukMNhbTq6ztKniEA/IGBrsyNudzYWF8nx2/pgLFkfgl/WB2NxkRKLilT4sUCJ7/MV+DZfztt37LnUfiwMwS8bIvBH8RosK4mDrCIF4duzELenCJn7y1Cg3YYK035U1upgsNagrsWKZntrt1IpNu7Fu9lhmJ8uw6tZwXglKxgvZwVz8ckpQL3AXFA8D1QXLiiWC4qH4bFcUM4wPCUeS1VieqocU1JkeDApCPcl+OMeVhEvwR/3p8jwWGYEXs6Pw6KKXETs3YJSix7MOdCdf8d4tdWdu6ZtEQEi0KcJHPvsUNfajB21ZqzV7UPgrlJ8smkt5uXG4e7UYIyPD8S4WH9cHhuIqxNkGJ+gwPgkMX8dK55wZaKCV/EcF6/EZYkqXJqg4gLURa4CVJwC58SLeaDOjFPgtFg5vKWKeDdnRmHZnq1ostv7NNXe7hwJUL1N/IT31/G7HReffpnGxSbj024wPO0Ow5NSe8IdxlkeMMxyh2GmBwyPecIwwxP66R7QP+IJ3TQP6B92h26SGxentPcJ0N8tQHeHAO1tArQ3C9DeIkB75xBo7x4K3cTRMDx6AUxzroX5pXtQ/d4M1Hz/Kur/+QqNoUvRlBiG5txUtJRvgG0/E6vMcDTWw2Hr+oKLvV/z/us83K3KTYB6hDvUw9yhGeoBzTBPqId6Qe3lBbWHF9RDhkLtxkQk1lgIiIckJDFBaQh3MDEXU4ebiX1mDLQjzoLujHEw3jgBlsfmofa9z9AYqEJLdj7sVeoTPxJcYDp0ImwpKkZTdAIczd17QXbCHaYNEAEi0DMEHB3z8vHswGGzwVFbB3uVBrbSCjTFp6Dxn0DUf/YDque8DNOtD/L8TRqv0/kceIDPd+58mVUA7cjl5BSQjv2xI/yOOUTZHOsF4413ozFICUdzR7LgQ2e84xkxrUMETgIBnttVPIPtDjtid2Xh5yI5/ioOxe8bWQvn7beNYfhtYyh+3RCGX9eHY0lRGH5e39EWFYXgp6IQ/FAQjO/yVfgmT4GvcxX4Ik+BT/MU+DhHxtunuSp8kReCr/JD8UPRKvxaHIO/S5MQWJGO8B25iN9bjKyqzdig34XN5v3YU6uHtrEatS1WWG2tYAJZV3+NthaE7ijE3NTlmJe6As9nyPFchgzPZsgwn7V0OeanK3h7Jk2OuWkyPJ0qw1OpQXgyNQizUgIxMyUQj6cEYEZKIGYkBWB6kj8eSWLPgzArTYk5maF4IWc1Fq5PxOKybATtKEaqehc2Vxtg6qYfIsUf9zrPKKU1JkRW7UaDzdbV0Ok1IkAEiEAnAq12O+pbm2FsasCOWhPy9fsRvW8r/HdsxLdl6/BKfhxmrY3AA6kq3BwfgOvjA3BdXCCuTwjCzUly3JqkxK1JCtycpOTFE65nFTyTlBjPctklKni7MlEFJkD9X7wKlyZKAlQic0EpeS4olgeKheGdHiuDzxp/+EQF4J61sQjevxPNh5nHOw1iED4hAaq/HXTn/9Xc+TQV+kcFmOa5wThniChAOUUoJkDN9oBhtgeMTgHqMS8YHmUilCd00z2hf8QLhmnDoJ8yDLqHhsEweRj0k1jzhu5Bb+jv94ZuwjDo7h3KRSjtHR7Q3uIG7fUCtNcI0F4lQHu5AM1lArSsXekJ3bU+0N14KvS3nwPDxMthmn4rzE9PguWFmah+61lUv/4M6hd/g8ZQBSzzZ8P81AxYnn4c5qkPwjRlEsyT7ofxtpthuJm1m2C48WYYbrgZhutvgeG6W2C8ayJM9zwI030PwTJ1Fiwzn0HNi2+h9oPPUf/jb1xgaloTj5bcQtj2VKKttq7X7I6tG0tgnjUPpvsfhW3nnv52ZlF/iQAROEECth070JyegZbMdbw1Z65DU/gaWINXwioLQcOSv1D33S+ofe9z1Cx4i+eYM02cAcMN90F/4fXQjjwP2iEs35KPVKFOkAR2JqoPh1oYxR1KameonDNM7kQfeaVPH+4SZRXxTBOn82p5sHXcALN8g6LM5vxP6ARh0epEoNcJSOITcz65iE9/FYfhTxcRShSgwvDrhtB2AeoXFxFqcVEoWFtUFIqfCkPxY0EIbz8UhuD7ojB8WxjK29cFovjERKjP8oLxSa4KC3OV+E+2HO+vk+PdbDneyZLh7awgvJ+twMLsYHycG4rP8iLwdVEkFm2Mw39LkvBPeToCtqzD8s1ZiK7chI2GvQjYko0Vm9dhaXkG/ixLx+JNye3t+42J+LwwFl8UxeGzwlh8vT4BPxSn4PuNyfhuYzJ+LknHktIM/LM5G0HbCxGxexMS9m3BOu1ubDJVYWetCcamRljtvScCVdSa8fLGtZiZn4QttS4VNXv9HKEdEgEicDII6Kx1KDdrsMWiQ7lJjTzdHuTpKpGrq0TigS2I27cFEbs2IWh7Ef6oyMbikkx8viEF7+XHYUH2KszKCMG0VAUmJctwT6I/bk9YgTsTA3BXUhDuTpLh3mQF7ktW4d5kJXj1ziQl7khWghVPcFbwvFESoa5lIlSi6IK6WhKhLk9QchHqsgRVexjeRQlKHobHhaeoFTgjVoZZ+SmI1e6DrVM+Qbp6OvicIgHqYCL94bmtGbVLpvJwO+MzTIAaAuPcITDOce/kgjI6RahZHjA+7gUDE6C4C0oUoToEqKHQPzwM+oeGdohQTICaOBw6JkLdPxy6CcOhu28EdPeOgO6uEdDdOQK6232gv80HultGQnfDCGivGw7dNd7QXDkMmv8bCs0lntBc4A71OW5Qny7gwBAB+vHnoDk96YiUmXPokNYkvnbEFY/iTXb52Z23T47GJlgjomB+6HHu5jLeeA/a9EaxJ925o6MYG32ECBCBk0egUa6Cxpc5lFi4rxc0PG8SE45YY6FsYquSHJwdrk3RbcQEJuZm0gijuYPTNVm42s2Xh9SxsDpWaMHpVjqasLojf2Y0NLxfbtD5XYCaBW9w8d6VonjZJM6b3VngwnUftEwEeosASzQetzsLS7jzKQxMfHK2P7kLirmfxMYFqMO4oFwFqJ8KRBFKFKBE8YmJUN8UhODrglB8nR/GXVBf5ofii/xQfJ7PRKYQfJoXik/yQvFxXgg+yg3BhznB+CBbhfezlXh3nRJvZSnwxloFXs0MwtyUZViYF4EyU9VRoWpts3MHVQtPrN43L0aYMyBJuw/PFaVh1JoVmLA2CsYWCvM9qgNMHyICA4gAE5tezgrDEymBeCpNhidTZZjN3JqpgZidEoTHmVOTOTaTAzA9ORCPJPljKm9BmJochGkpMkxNVfA2JVmBKSmscqcSk1OVeJAVT0hR4P4UJS+ccK9UPOEuSYC6PVnZLkB1uKCUuFYSoK6RnFBXJCpxOXNCJbAwPDEJ+ekxgfCN9sfVKWF4vzQXhWb9ADoqPTsUEqC6ja8obYhpf8Tlbtu0y4bs5gOo+f5O7nwyzBVgnCPAKD0auAtqCAxPefBQPH27AOUJw0zPDgGKu6C8oOMOqKHQTxva7oLSH+SC4uKTiwClZQLU3ZIAdQcToEZCd4sPtDf5QHeDD3TXjYTu2pHQXjMK2qtGQnvlSGguHsYFKMtrT6PNLIkzLmPqj4u2ss2o++w7GC67kd9Y7hcEmKfM7hSq0h/HRX0mAkTgaAlIN3U2O2o+WMgdS+oh3tB6+0E9dAy0XmOg8RwDjYcvNO5SY+LRELFYwpGFoWMPoTvS9kTBiiUhZ41VwRvOQ5bVwkgYb56A+v8uhX3/iYclHy05+hwROByBnpRKrLYmRO1Mx+KiQPy5MQRMcOKtOBR/Fofhj41h+H1jGP4rtYPD8A52QTkdUE4XFBOgWPuukwsqFF8XiAIUC8X7Ij8En7GWF4xP20WokHYR6qOcEHzAhCipvZOtwiuZQfDfnIX61n4oznRxQHfUVePPHSWYlBWNs2MC4bnqH8zOT0YtJS4/3NeCXicCA4qAM0Vum8OB8F0bMY+HCivwXGYwns1UgVXrdLZnWK46VrUzIxhz0lW8PZWuhFg0QYmZaUo8nqbEo2kq3pgLamoqE6AUeChNgUm8cqezeicToVS4J1mq4JmsBBOgmAvqFikMr8MF5XRAiaF4LBn5OJb3KVaO06IDcEGcHNNz4xFQuQVaVoWe/o6JAAlQx4TrSB/u4n9Z9nGHHY6WOjgaDLCbdsFetRG23evQsiUOLeVr0FwkQ3OhDC2F4qM141dYUxahOS8QzfkyNOexFoTmghC0lESjIfxdmN44E+a3T4fptTEwvuAN4zNuMDwhQD9DgH66AB1LQM4aS0z+iADDdCk5+YwhMMzwcAnD84J+GgvDGwr91GGSC8oZiucthuI9wFxQIyQHFHNB+UB3j+SCYgLU7T7Q3eoD7c2SAHW9jyhAjRdFKM0FbtBe6o36fxYfCV6/eM9+oAqNy4NgeuBRaD1PEfNXcZeDAMuTC+Bo6TrfVb8YHHWSCBCBYybQplbDNGUKnws03qOg9RkLzXA/qL39OoolePlC014wQaza2e5kOtHQuaNYnxVnECt/ekuikzf0F12D2rc/QnN2XvdaQo+ZIK1ABA5PoM3RhhZ7K6w2K2qaa2BsNEFTr8OBOjX21OzDTksldlkqsdm4HWWGrWLTb0WZfitK9Fuw1bQbO8yV/HFX9X5s0FZAXhEF5eZYBJRFYnnJKizdFI4/NoZgyXoFfi5SYHGRAosKlWIrUmLxehV+LgrGL0Wh+KUwtFMuKOaC+kkKw2MiVIcAdagLiolPrDEX1Of5Ifg8Pxif5YVyFxQTopgL6uPcEHycE4qFOcG8vZ0lwzvZSqTurzg8pH7yjq6pEav278CLRakYn6TCOTH+OD82CGPXrMDLGzPBnFr0RwSIwOAhUNNixa+l6XgyNRDPZ6iwIDNEKpigwnOZKjirdjIBShShVJiTwSp3dhRNeCJNyXPWMRFqhiRCPZKmxLRUJaZIIhQToB7gIpTogro/RYX72gUoFQ/D4y6oJCVuSZLjJikM77pEMQ8UC8G7LE7G56yL4oJwX2YkvttShPXc7XSYe//BcxiPe6QkQB03ukNXtBsq0Jz/L6wpH6Fx5TOoD5qM2j9vQM1P56P6izGo/tgblg+GwPKuAPObAkyvCzC9KMD0ggDjAgGm5wUYWXtOgHG+AOM8AQbWnhRgmCXAmvADHE11cNia0NZUi7ZaPeza7bDtLkRLaSKa80JgTfoDDeGfoO7fBaj5aQosn9wC8+uXwDh3JAyPu0M/VYCOVcO7X4CWtYnicz2rijfZE/rJQ2GYxJpTgGKheCPEMDwWgscEqINcUDrughrZyQWlHT8S6nMF6O+9FM256S6w+teX1b5zNxr/DYTlkaegG32+lI/Fg4fJsFCZKkFA9YI32sfXv0bX3m1aIAJE4BgJtOTmQH/F5aL4NHIMNCPFip3q4b6iCOVasdPTTxShmBNqyFixtVec6163k+iEYi6nUVLhBjdUCd7QXzAeNS+9habYRJ7w/NDh0ux1KBN6pbcI1DRXY7tpGzbpSpB7IB/pezORsCsZkdtiEL4lEqGbV0JVEQ55WRiCSkPgX6LE8k1KrNikwrJNCvy7Scnb0mIlWPu7WIW/Nirx+3o5lhQFYoNuM2xtNjBRiz0221pQ19IAo9WCqjodmEBVbtyFQk0FMvZtQMyubERsS0NQRRz+3rQav20Ix2KW46lAgW9YVbwCVh1PAVYZjyUi/6FATEreIUKJuaC+YSF4UvsqX8wJ9XmBJEJJDigeisfEJ6l9lBOM1zMD8XXhamyz9F9n4v7GOqzevx3vFWfg7rQwXBTjj4tiAnBFgoK3M6NX4D8l2R3iE01BvfV1o/0QgZNKYFetAR/lr8FTqYF4YW0wXswMxgJWsTNDbNwJlSGKUE4Bal5G8GFcUCouQrm6oB6RXFAPpyowmeWFSlXxMLyJKUowAWpCsuiC4rmgnC4oJkAlK3FTkgosB9S4+CBcGBOAcfEyPJgZiS8r8pChP4D6Q4pr0cR1PCcTCVDHQ825jksVtDZdCWq+8+PikuU9QRSZ3hNgel+AxdnY69Jy9XsCzEyIetcN5rcFmN4SRSkuTL0hwPSaANOrblycMswXYE37zbnXY350WGvRZjoA256NaC6KgTVxKRqCv0Dtf5+D5eMJML96NYxPnwX9lKHQTRCgu0uAjlXCu51VwROgvUuA9m4PaO8ZCu19wyUBariUC8oHOp4HSgrDu9GH54HSXiDA8tIjsOuOLl/BMQ/qBFc43HThqK1FS3Ye6r/9GaZ7H4Z2xJlcdGJ5XTQCK2/ux3OxsNAVVnWPVdajPyJABICO6fBw364ToXTwNg993jMpHlnZLF46q1PnG5b/C63faGg83aEZ4wvN6NHQjPKF1scXmhFMgPKFupMA5eqCkgQot+MTnjryP7Fwuo58UCxBuVrw5onEqwR3aN1PgfHau1D77sdoTs5AW119pzHQEyJwMgm4foNrmqqxZlsklGVyKMuDIS9TQVGqgrIsGMrysPamKg+HsiIcCuk1RVkYFGURkJWFI4i18nAElkUgoDQc/mXhWF4SiqUbg1Fu3HHcQ21ts6Gh1QpTUy0qa7UoM+5GvqYCKXuLELE9E0Hlifhr0xosZmF3+Up8lafA57kyfJorw+e5Cnyep8QXecH4Mi8YTIBiOaC+zHN1QYm5oJgD6hOeB0qFN9cG4d/yNFia+1dYR72tBSVmHYJ2leLVwiTcmxqMK3h58wCMT5Dj+kQlmKvgigQ5zo32x1cVBcd9XGhFIkAEToQAm4FdZ+ET2daxrZul2YFXskLwTLocL60N4Y0JUC9IItRzGcHcAeV0Qc1nIXmZzAWlwtxMMQSPuaBcw/Bmpal4GN5jThdUamcX1IMsF1QKC8NjApQYhteejJzlgEpS8Kp4bL66Is4fNyer8FReHBZvWY88owYNh4hOxzZm+vShBEiAOpTJ0b8iBbG21VSi9pfzYflQQPUXAiyfCaj+VGzmTwRYPhL4e5aFAiwfSO19NzChigtQ7zARyo27otoFqNfdYHpZgPFZAU0Zvx99n47jkw57K9pMatgqy9BclAhr3DLUB32O2p+eheXdCTDOvQL6R8+CboI3NLcK0NwkQMMq4V0rQHOdAN31Q6C7wRO6G7yhHe8J3dVDUf/3N+096Zkbw/bNn9BCm06P5qwc1C/+A2bmcjr/Kl6B6oAgSEmDR3W6yWM5VNTCCFQJnqj/fskJ7ZtWJgIDigCrkibNiXbTflR/cz/M71wJy9f3oua7yaj77UnU/r0ADfIP0BjxHaxxf6J5rQrN6+PRsiUXtqptaKvWoa2xFo5jyAXivIQSL6e6+6KqrdNFWpu1EbXvvgWNlxu0Pt7Q+vlC4ztGEqDGQMMFKD9oho+BxtsXmmG+Yi4oFobX7oJieaDGgoXGMQGJOZZEYZuJ2/+jOT8r+KJKYFXrhoKJTSyhOcstpb/wOlieeg4Nv/+L1vLNAJUyH1BfsYE1GPGb29jaiLgdMQipUGHllnBEbAlH2OYI3kIrwhGyOQLBFSsRXMEexaZkQhRvTIAK5yIUF6DKwhHIRKjSCKwoCcM/m4JRcQLi09HeoDXammG01qCyVocywx5kV5Ujdk8BVFszsLQ0Dr9siMS3hWH4JFeJj7Ll+DBbjv9ky/BBtgwLc+T4MEeJj3KDsTBbiQ9ylEjaWyJVnDzaHpycM8PSYkWJRYewygp8uikTT6xbjdsTZRgf64/r4gPbS5zfnKRoD2u5MkGGC2P98du2jSen07RXItDHCdS3NGLV9jTIK+Kh2pKEVdszELUzC4l78pG+bwNyDpRivXYrSg27sN2yH3trddA1WlDb3ACrrRmsAEFf+HNejYkzPXi/gncU4tl0GRZkKvBylig+uYpQzAV1iACVoeIheM5cUHMyxFA8JkCx9kQ6C8NT8VxQTgFqepoK01LEXFDcBZWmwINpogA1IVmJu5JluDUxENfHBeC6uADclaLC4+vW4LOSdVi1bxt211dzt2xf4DhQ+0AC1AkeWUdzNeqXXYdqJj59KaDmCzdUf94hQFmYAPWxJEB96CJA/ccpQHW4oMxvdTihTK+KYXlNGf89wR4evLpzKjj49cM/d9haYDdUoXXbBjTnJ6Axajnq//0ENd8+B/NbD8M090YYHr4AhglnQz/xPDSvSzz8xk7SOw5rE+z7q9CSloXGf4JQ+8p7MN35EHRjL+bOJuZmUgvuPDmvRhjTfkOoFcbyG0QxrIWJT6wU+nA0/B3gMpJjZ+qyMi0SgQFBwPktaDNVwvyfq6CbKuWle1TMR8efP8xCfaUw4AcE6B8SxLDg6V7QP+4D4xNjYXr+YpjfvAnVH09GzQ9Po+6PN1Cv+h7WuBVoyo1B6+YC2PZuht2kgaOHEz86K8CxA2TbuR2mSfdC4yFAO3YUtKf4Qus7GlomQI0ZA82oMVCPYmF4ftCMGHNoLihPpwuKheGJoXhMhHImD3d1M4nLLIyOValjziY273hIOZxY1Txv6HwvgPHae1A9/1U0/BOI1sL1cDRaDzmXnMeF/dgp6YOHfIZeIAIng0CrvQVpe1IQUq7Cqi0RXIBiIlT4FkmA2iwKUCGbXQWocKjKI8DdUOVMfAqHvDS83QXFBKgVpaH4tzgYFSZX51P7N+EEhnrs22BzSENrE3SN1dhVo0WxfjcyDpQjalchFFsz8XdpIhZtWINvi1bj28JVqDDtP4H+9cyqzXYb9NZ6FJvUiN+/DX9szsf7RYl4Ym04JiTLcUu8P25NCMCdvNS5WOL8rmQxt8ptySyshSX4VeKqBBnGxQVBtmdzR0ePHWnHurREBAYKAel7wMKCVZvjsbhAjiXrg/Hz+mAsKlJiUZECPxUq8EOBAt/nK/Btnhj++2Mhez8Ev6wPw68bIvBHcSSWl8VBuSUVK7dnIXZ3PjL2laBQuw3lpkoukmsbLKhubkCTraXX6BmsdfilOAnz0gLxcpYKr2QF8/bS2uBDXFDPMxGKt448UCwhOROg5vFk5FIuqHTVQS4oJR5PF3NBMQFqaqocD6fIMTE5CPck+eP2xBW4IyEAdyfJMCMzHK8WJmBxRR5iDuzAtloLmu1dCHfScWEPNFV17+lCAtSx8nS5iHe02dAYPBk1Hwqo/VoUoJgDigtQzAX1mYBOApTTAfUfARbWWDgeC8N7RwATn3iTckOxXFAsIXlf/2v/QtpaUffHJ9BPOBvVbz2Gmg/mou77d9GwfDGsqwLRlBGH5qJstG6rgP3AXrRZjHA0N8PRxhwGJ/bnaLWhzWyBfXclWjeWoDklE42yENR/tQjVz74G04MzYLjkRmh9zuFlzkWxiZVK95TC6iTBqd1d0BHW4rwpZEIUL60+fCysEdEn1mFamwgMUAJ2dQUs7zPHJKvQySpyuvOKnIYn3WGY7Q7jbA8YZrnDMMsDhsc9xaII092hnzYE+qlDoJ/iBt0kSaC6TwwB1t0hQHenFBp8twDdPUOgmzQKhpkXwPjMeJhevQvVCx9F7aJXUb/iazSuXApragRaijLQuq0Edu1+OBobALvtaNJNdAAAIABJREFUuKk3JcRC93/nQjNUgPa00dCeOgaaU8ZA68faaFGA4mF4o6F2CcNjLigeisccUKwqHquIxxKSu42GWmBtpDQHDYdGGMpFJhbuq+YOTJZrbhS0Q0+H4fzxMN87FTUvvo2G3/5Bc1oW7JX7jns8R7uibXclVcc7Wlj0uWMiwNySefvXIbRcidUu4pPognIKUBHcARXidD+Vh0NVEQYla+VhUHABSnRB8dxQZWEIKA3juaDKDduOqT8n88OsElTq/lJ8U7QS/hXpkG9Zi1U7C5C4rxQ56m0oMezFjmot9teZoLfWoralCU12G+xdhAcfyzja4OCuBLY9bWMddtUaUWJSI129Ayt3l2Dpllx8vTEFr+euwVMZIZiaLMf9iQGYkBCA+xMC8UCyDA+mKKTQFpbgVyVVmFKB5Va5g1eXYhWmlLg6PgjXJcoRW7XrWLpInyUCg4ZAdXMdVFvi8ct6Bf4sDsefUlVOVpnztw1i+3VDOJZsCAeryMmrchaFghVDWLQ+BEyMYu27AhW+yVPgy1w5Dwf+IleOL1hocL4SX+Yp8U1BCBatX43fN8Xin9IkBG1Ox8oduUjcuxHr1JuxUb8bWy1q7KszwmitBXN42k7gXq3cXIUP81bh2bQgvLY2GK9lhRwkQIkiVKcwPBcRan66EvOlROTzWBJy7nxS4MlUBWalyvB4igzTkwMxJSkQkxIDMDHRH5OSg8Cq4c1ID8aCnCh8ujEVf24tRPT+bSit1sPQ1Pg/zivx7rb9Hvd/fLqrt7VNjWCN/romQAJU11yO6tXGuBdRvVAMu6thghNzOjGRiYlLLvmemNBkZuF2zrxPTHByik5vCjC/IcD8ugDzKwIPuzO/PgxN6T8fVR/6xIfsNtT99h/obh4G7XVe0FwhQHOpAM1FUrtQgOZ8AZqLPaG9yg+668+C7paLYbjrShgn3gjTI/fCPHsKLPNnwfLMbNS88SJq3noVNW+8gprXX0HNa6+g5tVXUc3a8wtgfmw2zI/NgmnCZBhvuQuGy8ZDd+7/Qet7LjSeY1HFw1KYW4CFpghieXSeG4Xd7DFXwbGGvDDxyR26U89Hc3oWR34ik1KfOGbUCSLQHQT4F0H8NjDxyfzmudA9JsA4d4goQD3tIkA94XGQAOUBw2OeMDzmBcN0T+ine0HHnFCPeEE/lVXmHOpSmXMo9JOGQv/gMOgnDoXuPk9o73KH9nY3aG8RoL1ZgOZGMTRYM14Aa2w+0t05BvoJZ8Ew6WKYZt0Ey4sPofq9Oaj9+k3U/foZGvx/hXWlDE1Ja9CStxa28k2w7d4Bu6aqvdUt+QFqbwFV7gI0I4ZA4+0G9VA3aLwEaDwFaNzdUOXG5hlnYwKSGBbHQuNYY8+ZsMTmJHF5BA+Z0444G7pTLoX+wmthGH83LA89geoX3kbdVz+hcbkczamZsO3eg7aa2u44WkfYRucZra1Kw/Pb1X3xI9p0hiOsR28RgeMjUKxZj+ByOSI2hyC8IgShFcE8DE9VroCqXAlluQoqngOK5YEKFQWnslAoykOgKA+FoiyUJyNnCcmDSkMRWMISkwdzAarc2J/EpzbE7dmAj3NV+DBHhffXKfBOlgxvZwXhrbUy3t7kzxV4LzsEH+aG47P8VfiicA2+LorGz5uSsGRTMpaWZeCf8kwsLc+EbGsu5NvyEbQtD7JteQjamo8VW/LwR9la/F6WiV9K0vDthiR8WhiL9/PW4I3slXgxKxRzM5SYmSrDjJQAPJrsj0eS/PmN3aMpMsxgN3OpCl7mnFeZSlHhYdcqUylMgBJFKJZbhZU5vzNZyUWoq+MDcVdKCHIMzpygneeb4zuDaC0iMHAImJtqEVQezatx/rUpDH8Vh0kCVDj+uyEM/2UilCRE/bo+HEuKwnjjItT6MF6dkwlRvDJnYShYVc6fCpkoFSJV55SKIhSGcgHqS16FMxif5CjxcY4CH+UosDBbjvezZbx9mK0Eq875ZUEEd2f+vDEGf5cmI7AiEyHbchG1ewOS95UhW7MdG/R7sMWsxp5aAzSN1TA21cPS3AijtQ4p+yrwYqYMc9NW4IUMGZ5LFxsLw3tGanPT2Ptim5MahKfTgvBkahCeSBUfZ6cGYVZKIGamBvLHOekKzM8Mxotrw/Ba9kq8kxeFT9cn4OfSTKzYVohVe8qRrtmFcouOOzetPZi/SUw70Xk+MzRb8f3Wjfhq8wYYmw91pQ+cs/bERkICFOfX+eQRjXYHv9YZdFPmhzyvU80P3qhdcgbq/vo/NATdjYbwmbDGvAxr8odoyvoBLfl/oqVYjpaSULRuT0LrtsRD29ZEtG5NRMumMDQXKlC76FrUq15Aw+p30Rj3FawZ/0VzYTBaNyfDvq8YbWb2i3414Dhx91DnUR37M9vuCpievw2aKwXobhkO3a0jobvZB1qWjPz6kdBdOxLaa0ZCe9VIaC8fAc2l3tBcNAya84dCc44XNGd6QHPqEGj83KEeLUA9UuA3e+qhAtSeAtQeAtRDBKhdbvBEhwC7kfOUqjx589A5NUsS7jYKGl5pylfMsSLlWWGikzPXijPk5Wgf2Y2l/pLxaC11sY2TGfPYTxZaY8ASsB0ohfmt86Cfyap3usE4h7UhMDABysUFZWx3QXnAMNNFgHqUCVBi0z3iBcM0SYCaMgy6h4ZC/9AwGCYPg16qzql/wBv6+4dDd/8IaCcMh+6+EdCyKp33+kB/9wjo7mBzkbcoil/vBe14D2ivHALt/wnQXCKg6gIB6nMEaM5l4rgbNBd6QnORN7QX+0B36WjoLh4D/fUXwLomDM1r09CUGIOm5HhYg+VoVMrQ6L8M9Yt+RN2iH/lj/Y8/grW6H35EPW8/oe77n1D37Y+o/34RGv/1R+OKIFhDItAcm4DmjCy0Fm5A65atsKtZKGHTSTo3Ov8/Zyvfgtr3P4LG5zRYHn/2JPbrJOGg3fYKgc2GMoSVKxC9fRUSdsYgdXcS1u1diwJ1Poq1G1FhqMA203bsrt6Dypq9UNepoanXQV2v5Y/mJgvMVjM09Vqo6zVQ12l521O9D9E7krF2fz7y1BuwQVOGMsM2bDfvwb5aNfSNJl75rsnW3A35PTp/d44HHHMXLC1LwnvrgvBJrgqf5IXiEykZOauI91FuCBbmBOODnGD8JycY72Wr8M46Fd7KUuKNLCVey1LilbUKvJypwEuZcn6Dt0C6yWM3ePPSg3ibmxaIOc6bvNQgfrP3dJoMc9LkmJMu549z0xVg7gLuMJBcBk87c6zwUudikl9W6pyFtzySqsTUVCUeTmEVphQdZc6TlVKJc5ZnRYlr4vwxde0qbK01HQ8iWocIDHgCJmsNgsqj8Nt6JReemPgkClCh+H0ja+EdAlQXItTPkgDFHg8WoX4s6BChvi8MxbesWAJ7LHRW5wzDV/mh7e3z/BCwxsSnT3JC8GFOMBbmqPBBthLvr5Pj3Sw5L5LAqnS+vjYITBx/M0uOt7PEuenddcF8bmKOp2z1Duyo0WGrWYNyUxVKjPuRo9mJbM0OZGt2InFfBWL2liGmsnOLrixDVGUZoivLkaHegbWancjS7EKx8QA2maqwvVqPyjozdNY67gY9EXdWd55c2+qr8c2W9TgvXo7Z+cmoac9leuL/V3RnP/vKtkiA4kJCR6aPrk4TR5MFdn0JWrevRHPW12guWISWsiDYKtNhN21FW6MZcNi7RZKwJn4pVr9bIICF4RmeFcCq4BmfE3hFPNOLzDE1HJaF58Ly9XWo+fVB1AU+h8aYb9Gcp0Tr5jTYdTvBKt/1zF8HIWuSEroHx4qJyO9kN30+0N3qwwUo3U0+0N0wErrrRkI7XhKhrhwJ7RUjoR03EtrLRkF7yShoLxoF7YWjoD1/NLTnjobmnFHQnjUa2jNGQ3v6GGhOHQOtFOrC86yMFnOtiMl+u6o2JZU7H9I50S9P7ut0Ph3VI6swxRL9CjDefj/sBzQ9g5O2SgT6OQFbVRnMb58Lw2wBxvluogDFRSjmgvLoLEI9MaTdBWWc6QnD416iA2qGJwySCNVJgJo6jLugdF0JUBOZAOUtCVBMhPLhFTq5AHXncGjvGCFW6ORz0kiIc5IPdNf5QNsujPtAe4UPtONGQHPZCGgvHgG1HyuscD6aUuL6zJHhs27H1Nut/WKh0E0xCTA/9hQ0Xn7YLwionv9a+/9nzsTy3bpT2tggIeAAy/NU3WSBuu4AmPC0w7wFB+r2wdhoQENLPWxtxx8aezDEEl0FAkpDsWyTEv+UKLG0WIm/N7LHYPy7KRTLN4XBv3QlFBVRiNiWiOidGUjbm49CTRm2mHZjX60GlqZaNNta2gsqHLyP9ufH8X10XaXMuBffFUVw1wG74fssL1i86csLBauIxwSoj3ND8WFOCBegnCLU+9kheH9dCN7NDsE72SF4OzsUb2WH8PYmu/lbF4zXs1gLwatSnpWXs1iIi5RrhTkHXEqes0pTrLEcK6za1DMsx0omC3MRq005K03NSlPyJL/OUufTnQKUVOacVZl6wFniPEV0QLFk5M/kxkJtrWvHRgtEgAh0EDAz8akiGr9tYPOUKDy1C1DFYfiDC1DMARUuOqA2slxPofh1QxicTiiW/8kpQrULUEWiC4oLUEyEKgjB94UhnQSobwqYCNUhQH2ZH8qrdH6WH4bP+JwU0i6K8/koR5yXPuTVOkVhnM1LbE5i7kwmPr2UEYiP8lei1HSgY5C9veQamuw66fZAP1ra7EjX78erG9fi0kQl3FYtxZub1sHWbhBhHejhTvTAuHpjkyRAHUS5rUED24G1aNn0B6wpz6Mh9C7ULT0Ntb948NxOtYu9YddtOmit7nlqjftUFJlYWJ7UTG8IML0mgCUlZ1XxmABlXCDA9BxzGgjQPy3A8KTAb/4MswQY5ggwPe8N85vnoObrO1D755NoCPsYTVkKtG7Jgt1QCZZU/ET+HC1NqF3yBg970d7mzl0HurskAeo2H+hu8eE3e6ILykd0QTERirmgmAh1+Sho/28UtJeOgvZiSYS6YBS0542GlglQZ4+G9kxJhDrNl+db0bFcK77OXCtMhHIm+/WFxtsPmmF+0AxleVakHCvuTIDyg5o1Z2WpoxKeWHgeC9Njle4EWGY+A0edWAq5Q6Y8EXq0LhHoAQL8P1znf3RiNbreEA5sewpgfuM0GJjz6RlxTjLOZSF4zjA8dxiePigX1BPOXFBMgGIuKC8Y2gUoL+inD4V+GnNBDWsPw9M9PIy7oPSTOlxQugeYACW1/2fvPMDbKq83fu3sPShQZhmltKX0T0spZaTMQoGSMsueZe9NgBAIBAgJIZBBpmNbW14ZThzvvffeM7Z1tay9Jfv9P+e7V7acBEggoQHk5znRtWxdSedKn3V/ec/7MhXUTPAEoa6YAWE9mgHdpTMFCHVxCID689iapD2f1iSCULOgOWc6Bo/nMPTATQjwwVGRo3CsfpBdjr0Wvu7u/M2tsC/9BLo/XIwBbioo+ZPWPOsb733dTcLXhzvwjR1w+1wwOrXoMreihi9DQV8m0jp3IrktAeqmWOxqS4DFY/7GfXzXH9ZoG7C5WoLoOhUoEY+l4TFPqDhsrSNjcjU216ixqYbS8RRYVy3Hl5VSfFkpweqKWHxeIcGXVXJ8VaPG1vokKFtTsaerEPn91WgwdGKfVcvg1PcFZv7hAHZ3V7Cxl3eKZKCTPkF1IMdiUh2IAOptAlDFCiwqHFNBvV6owKsFSvGET46XC+R4qUB+AIR6Nl/GINTTIV4rTwYBVK6CASiKPH80m0oAUA8TgArxWbk/W84g1L2i0e9dogrqjswxk9+bM6S4iVRQGVJcTylTDEBJsCA1Bhfs3oI3qrJgF1UA4QCE7/rKDt/u6HcgFBAE/3Ye/XvVOg3YWpeIVRWxWFetwNoqOdayS6WggKohAKXCGjaCRyooZYgXFAGoA8fwgiqoT0UARaN4BJ8+FkfxmAqqTBzHK1VgaSmpn8YgFKmhgiqoUCgeXI+YMlNURhF8EsA4AXE5nsyJxrr6DJg8wjnT0e/g0byH4Gvi4K+HbrsFaztqcVP+LvwqOQa/2LEVs7dvwuLG0qP5oH5S+/55A6hhP4ZNLfC2SODJfR5O9SWwb/wFbKs42JZzsH7MwfoJB8sKcfvTyfDvy2EvgFEYEXyNfqeXxdiN3VnLBf8nMiN/UUjDMz0fAQJQhmeDECoCRtEnyvhEBIyPRzBgZXhMUEsZSC31AJn/ClDKcDsH3b85aP/NQbeQg+52DsaH5mHo+XNhWXYT7FtfYFHo3pp0BPpbMOK2f+uz8Pc0YejpBdBcyIG/cqqoOpgOLY29XD4T2ktnQkcQio3hzYD2QlIcHKiC0oSqoAhCjaqgZoM/dc44FRQZ/mqPmwstM/slCDVHSJyaNZ/FnvPTyeh3PvhQAEVGvwxCHSdEm4sjeKFjdxox4U7whCJ/qKmi+e9k8PNPgfXN8InYt74gwr9wTHTgW2HTyAiGfS6MuC0YNvUgwDfA31sCX3sWvA074G3cBW+FFJ7irfCUbIG7eIuwXbQVHlZRcBdshadUCm/dLngr4+GtToT1s2tgfHI2jE/PguHxKTA8QqonEYjfKq47lIIXWnT9bRz0t0dCf8cE6G8bg1C6WwQAFVRBCRBKUEGNjeEJEEp73bQQADUD2qvGVFDCeiRAcbYeXTwTPKky2Whw6Jo0G/z5s6A5cwIGfzUBthVLgNEklLH1+Zg4yEfgQQT6B+HcIsHQ9beBn3qCmKpH695M5k9lW7zsCNxLeBc/hw4MjwzD7rWi39qDJl0VivqykM5gkxo7WhXY3qrAjhYldrWq2eXOtjgYnUfHT6zR0IKtNVKQEbmkPo4BKIJQVFF1BKDisLVWzWpLrRqba9XYGCwGpAhKqbC+Wom1THEgx+pKGT4rl2BFGZUUn1XQyWE8ttbvQlxrFtJ7KlDOt6DTPACDy3JIiVJGlxVbGtLwRkE0A09BxcGSEqWoOCAVFI3hKRE84SMANV4FJQCoV/PleCVfBFCFSrxYqMQL+QoEVVDP5ckEs9/8UMPfsdhzpoLK3i/yPGsMQt2fIwAoUkLtH3VOY3i3hIzhXZ8eiytSo/C3lK24NCUKN2QpsK61AqOfk38Ob4jwc/zRduDb/tJTSACBZxrdtXpsMLqGoHca0G/VYJ9tAF3mXrQPdaF9qBvtJqFo7DdYrUPdoGoxdqHd1ItOyz70WAexuysHUfWJiKpPwubaeGyoUWNdtRJfVMmYF9TK8lisLJdgZZkUK8tkWFkhw8pyOVZVUOqd8hsBVKgX1AEAatwYHkGo8QBqSakAoQQApRTWJBGIC+pMJQPjQQD1Eo3l5cViZ3c1AkHlz7c19Zh/tRz4BLRuJ5L6O/BkeSb+nCrHqbu24qzd0Th7jwQn7YzCh80Vx/yzOpYe4M8KQNFJWsDcBl9rLNxZj8Cp/CPsG8jDiYN1JQfrZxxsn3OwfsHB/kUEbKvF71dysHzEwVe3MeTYHfjiDPnhIWzSn2ZhH57STYIJ+YscTC9FMABFiXimF0QAFaqCEgGU4QkOQyKAMhKAopE9UkU9HDE6BmMcNQIWFQh3RTAIpaeTwZs46K4TItF1N3LQ3zEdhsfPgenNK2Fb8wQc8SvgLkyEv7sew2Ydhm0muHZthPaKCRg8T0in4v8+EdorpkJ7hQig9lNB0QnfQVVQpDb43azxKigGoGazMTymgmJjeLPZGB5/QnAMjyLPRRUURZ7PIhXUPGhmkApqnqiAmjtOBTUYeRxTQo0aj3PzMcjNFU+4Jo/GmmumngjD/y2A5alX4ErYgcDA4CEcw/CvhDtwbHUgMFgJb1MSPMVr4dr7OpwJj8IefSOs6y6GZfkZsLx/PCyLZ8O0aArMr0WyMASmsiTI/YQIsh8VLx8RRoCZsulBDnpSNZHK6R4KTJgGT+1OjDiG2AjysFWHgLYd/u5y+OpT4SlVwZX5FRzbl8EW8zysa+6C6YOrYHrlPAw9fRoMD8yGnkAUrUM3cNBR8t11nJCAdwMHLaXh/WsC9DdNgu6myYIZOamg/kleUNOYF5T2+qkgFZSOjeLNgHZUBTVDVEFNh5bG8EgFtf8YXogKavBXHHR/Ow3ulISxg8n+u/77rvFju/tfblFanitGBtNt90M79wwWyjDATcQgNxuDHI0az2AJn/aVa/+XDzN838d4B+jdIACnbjToylDUl4r0jkTsaVMiuVWB5DYVdrepkdIeh5T2BOzpSMDu9ngkt8YjqVmBXnPXEXuGoe/MTlM3ttXJEFtHxuRx4wFUgxpRIoRiIEqEUASgNokAisAT1VfVSlbr9xuDCY7AkAHwqkoli0VfXiZlUegfl0iwvFTGItA31O6AtCmNxZ4XDjSg0dgDjWMINq8TDp8bVboOLC2V45XczVhcJMW7xXK8Sya/NPZSKgCooPcKg1BBBRR5QYWooMgLio3h0djL/gCqYAxAPZsnqqC+AUAxFZQYd05jeIIKSog7Z2N42ULcOfOCypTiP5lS0AjewvRYXJ+6DVenbGWpeAsz5XimZDe+bC5Fnq4PBk84+emIvdjDO/rBOmB0GdFn7UOzsRXVfA2KB0qQ3ZuHlM50bG9LRnzLdqibEyFvVEPaoEZMnQIx9QpsrZFhS7UEm6ql2FgjYSmcX1XL8FWVFOtpDLhainVVUqytkmJ1RTS21Mah16qBN+CFj8CWzwO71wkaxxu069Fl6UezsRvV2hYUDdYivacU2ztyIWtORVRDMjbUJGF1pZqtPZ+UyPBxiRTLiiVYVirFx2UyloQXNCD/RDQkHzMjV2CZ6AFFPlCUiLe/Cuo9AlClghfU4iIBQAlgXFBljvrTFZDfUzQWl8ShSt8zepxofQ5do0d/8CPc0Ljs2DXQiVerc3BFpgq/To7CWcnb8Ps9sTh/rxTn7onFKbu24ou2scmo4Ln9j/Dp/qAP+ScPoEY8Jvj3pcJT/DqciZfAvnk27Gs42L7gYFvDwbEuEvZ1k2BbSxUJ25difREBO/3Oag6WZRzcmc+wA3Ok31ieKsnouJ3p5ZB0vBc5DL0QwX42qoKiMbynI4RRPBrHYyN5ogpK9IwiFZSBPKMejGReLAShmBHwuDQqikQnE2BSHwhR6LqFEdDSid8/OGivoqhzDtprOeiu4aC/5Rdw7d4M966NsK16CuZ3boXx0T9Bt/CXTHWguVhMn7qAA0/pUxdw0P5pIvg/TwX/52nQ/mnG2BgeG3mhMbxZYCooGsML9YKiMbz9vaAIQB0/D/xx48fwBmfPHQNQTAU1b0wFRUbkEQJoGmQJeEL6FI2YaLhZ0M47E8ZL/wHLM6/BKVPD39I2CgSD70BhAf2pLKPBZxW+/Kl2wJXyvJDC+aaYxBlcT+iSSkzhZAmdYirn6JpDqZy05ojqy3EjwASnaN15muA2edDNhq9dUIJ+l16O2I0IDLbC11IIb9kOuFLWwhG7CNZV98G8+BoMPfdHGO49HrqFE4U16WoReC/goL2Sg47Wp6sjobt2IrTXToWWAajpIoAiJZQwhkdeULr9oDjzgQoGJPxxOkvnNN57Nfw97d/lqfyPbvPNK9OI1wdfWRUcn63F0D9uBT/rFGgYcIqEhpvJwhgGmSKU0j2nYXDiLDjXbvkfPZfw3R7LHfAFPNA7NWg11KC0PxOZnQlIaVNgT5sCe9vVSOuIR1p7PFI7ErCXqi0eKe1CEYDa05aApGY5GnRjH86P5PMlg/KYehmi62QsFU/SoEJsfRyr0TE8glB1caNFSqjNdQKACoVQQQBFPizrmRJhzI8lCKGYDwvFoYtGwKvEEZiV5Up8UibDslKJEH9eHIMPSiRYWiwBnQBWattRq+9CSk854toKsal+L1ZUJuGDUhVoDO/1whi8VhCD18V6o1DKEvEWFcnxZrEMzHOlIMRzhY3ijQGolwpIATXeB0rwghJUUE+LEErwghJUUKSAonpUHMULBVAPZEtY1PndWZSKF41b0rZhYVoU/pW6FbdlxOKhPDUWVaRiY2s5cvhu7HNYjuRhDe8r3IGj34H9PtrX8NVQNMigbFRAUi9HbJ2UFW2z1E0xiVPaoBISORvUoPVGwi7VDHzT2hNUXtII8Bj8VjMVJnnRRdcnQGP/7kpQ77AfVo8DWucQui0a1Bu6UDzYiL3dZYhvy0VMYyrW12wHpeN9UibHByVSLCmKwXtF0Xi/WIKlJVIsLZExGP5hqQIflgkAKlQFRVCcPKDepcuvAVBkTv5czjasrU2F1vnTef+ToXmjWQ9pdyNeqMzAVRlK/H53FH6bHIU/psTgT3sl+NNeGf5PhE9nJm9DdFdoQNXRf+n+VO7hJwugRux9cGfdD5fsTDg2RsC2loNtPQf7hkmwb5wm1IapsH01Bfb1k2BjEGoCbGsiYScIRfCJ1FDLObi233zg8R4ZwYjPiWHbAALGZgQ0FfD35sLfmQpfSxK8NTHw1lL6XSy8NRKhKA2Ptlv3CCMvjTtgXfVHmN6ZC/ObU0AnhuzEj1RO5PP0mOj59LigTmDAKTiCR/CJxvCoggooUi4EVVCjACqYRhUJ3T2R0N89Abq7IgUAdedE6G+nGHSCUJPBxl/YCMwk5sFCEEq3cA5cqduA4cC4Hoz4vBge0sLXUgFP/g4449fCtvplmF6/FUOPXA7Dv8+F7rL5DEDx500E/2sOmtNDitKnTouA5rQJ0Jw6CZpTp0BzCtV08CdPh+aX06E5YTr4X0wHf9wM8PNmgp8zE5rZM6GZMQ2D06ZicPIUDEZOEdPwgrHngo/JIDeZ/Q8/P/Nk6M/9C4zX3sJgk2NjNDw5BRjWGcY9n/A34Q78mDpAn51C/5fFnfchg0/mdziYF3Ngl+9wML0t1iKOpXaa3oiA6XWO1dBrHFtz2LrzcgSGQtSX4wFUBIzPRLC1ZeiF+fC15x7VVo14nBgeGoS/px7eihQ4d2+ALfodWFdek5pNAAAgAElEQVQ+DNPr18D48G9huP2X0P1zOrSXc+AvFopAONu+NAL85ZPAL5gK7eWCCkp3yYyxgAQaD/7DJPC/iYDtk1cx4glNoNvvU+lRfaaHt3PhmB94mxGnC/7mNjijZLA89jz0v/krU30OcBEYZOCJxosJyM9nNRhBY8kCfNJMnQeXPP7AnYav+Vl3wO13ok5bhILeZKR3qJDarkRahwrpHfHI6Exgld6RgPTOBKS1JyCtI4FBqNT2BBFAxWF3exwbxSsfKDxoL33DPrh8Dtg8VphcRugdWmgdGuyz9KLX2oteuhSrx9wLqm5zL/os+9BvHWCjLymdaVA3J0HZlMgUCbH1SkTVyrGZKRGkzIx8E31fo8AWZkCuBo3gCWN4cQeqoGpIBUWjeDQKIyZRsTh0SqIKNQIWTIBXiXHoZAIcLIJR5L/yfnEslperUK3rGLdWUzNIje/ye6FzmtFmGkQ5347U3mooWvOxqT4Nn1XtxPularxVRNBJipfzY9nJ3rM50XguNwbP5VHF4tlcsfKkeDZfCkH1RMonAk9SPJ0rwVO5MjyRJ8MTuTI8liPFo9lSPJItxUNZEjxIKXiZsbg7IwZ3UcR5WhRuT4tiEej3Z0nxaK4Kr5XswsfVmYhuK0PWQAeazFpYvKFr5kEPb/jKcAd+NB1oMTYx+KRuUiO+WQ11UzxUTXFQNqpZKZriIW+kimMla4wDFamgqCRs9FeAUEEAFd0Q9KFTY1tdHDbUEHxKBD8Kn47OZw0agXP6PTC7bei1alGn70LBQANSusuhas3BxtrdWF2ViI/LVXivRIp3imLxFisJ3iqQ4O1Cuk7wowsakdP3LBWviDzqFHid0jjzYpDUWQ5f4MiFSBzdF8zB++32+9FtN2PPQAc+aSjE/YU7cXmqhKV3/t+ebfjL3lhcnCrBxalSXJgqxZ9TpfgTwafd2/C7lFjE7/sx/efl0e3w4e79pwmgSNKYcr2gcNo0Gc4tM+DYMgP2LdNh3yTCpyCECgKoLzlYCTjRKB55PtE43pqpsG86Fb6GKPgatsKdvwiulAfhVP8D9qg/wLb+dFhXz4dlxVSmkjK/x8FCJ4DvcLC8xcFEJ31vCCd7ZjrZo3qVg/FZ+tkk+DsyMeIyY9iuRWCoG4GBGvja0uGpkMCd/Rmc21+BPep2WFb+FeYlZ8L40gwYCEaRyul+wXCcqZ0IOlGNAighjUpPSVTBNKp7J0AXGol+10QxjUqMQicAdeskAULdPAH8FaTGuhT+vjGyG3rC+00vNJpeGbaZEdD0wtdUCU/ubjgTtsKxdQVsy1+H5Y1HYXriVhjvvBL6f/0VhmsugO6Sc6C76Gzofn8S+F8fD+3ZJ4A/6wRozzgB2l+dAP60E6E95URoTz4RurPOhO6cc6A7/3zoLrwIhgVXY+jft8P86JOwLVoC+xfr4YpLgre0HIG+fow4w3Lwbzpe4Z/9WDsg/EH11kTBTKDpXQ7m9yJYWEIQQo0CKFqPSBlFFQRQdPlahAC+CUBRMeXlWAgCgSjjcxEgnznTi/Pg78gTm/V1OOS79JJWlkNdXYARvwcB/T54W8rhKdwJ544NsG16G+al92Ho+atgeOB86G46Cfzlk8H/NRL8nzho/sCB/z0Hni7/OAm6a86AO3U8eDn4x5Pv8nyO3m3oMfr7+uHJzodj1TqY/vModL+7GJpJ5Oc0EQNcpKBq4uaAPO6CSqfQEWTh+sngZ50ET2pWyIP9MXQg5OGGN49KB0ZGhlGjycPeDhkyu+KR3Z2ArC6hMjoTkdEVAqA6CD7FMzXUnjYVG8Xb1SJHcqsSezuSkNGdjF5zJ3otnWjS16FKU4bi/lxkdacirTMZe9q3Y2dbAhJb1IhvUiCuSQ5VkxzKRjk7ISRFgqJRDnmjHNJ6GaT1cmyrjYWiUQ2NnQdBLBpjcficMLst0Dp06LH0odnQjgq+Drn7SrC7MwvxrSmQNpDPihIbquVYVymMw5AR+foaBTbUKIUxvNFRvDH101pKoqpWsTh0IYlKTKMSU6g+Lx9vBLyiXIGlxTGIbtzLANPoQTqMt5cn4IPF44TGYUKbSYNKXRfyBpqwp6cace0liGnJw9r6dHxWvQefVCRjaflOLC5NwjulSXi1SI2XC1WsmDKqQIUXCtR4rkCFFwvj8FpxIl4rSsLbpTuxpHw3PqpKxRf1uYhqKUF8Vw3S+1tRoetDl9UAo8cBSnkKf4U78NPrgPCG7DF3Qd0oR1yzGvEtcQxAEYQiABWEUIomNQhCCSCKIJRaAFEigBqDUKS+FLznRhWYdXHYWKNgyifeIfzH97d6dh5Wsw9jYQFAflZOnxtapxmdZg1TZmb31yGxsxgxTVlYX5eCFZXb2WjwW0UyvFkowav5MXg5PxqvFMTi9UIZlpUnokbfe1iP8lj5Za3LjmqjBnG9jVhWn4+Hi7az9M6/pWzDRSnkYxeNBakSLEiT4PI0KS5Jk+JvqVIGoS5KleHCNAE+kQoqjf9x9uBYORY/SQDlrVgC+wYOjqjZcETNgXPrLDi2zhQg1OZpggpqHQcbQSfye6JRvC3Hw6G6EO70h+Ap/xD+7mQENMVwRJ8D2woOFjIjX7ZffSh+/xEHC21TfcDBslSs9zmYl3CjJ4QmUiS8wcG8aDL8HemH9RoY8dgRMHTC11UId0kMXDvehn3zPTB/eAGGXjmBeUDp7+Ggv0s0AL5HMCMnUCV4QVEa1QTo75nAVFD60SQqGsUjFZQQh05+UPy1HGxfPYcRn4c9Rlos2YJ5NGJMaN8eF4ZNBgwbdAjs64W/swOB7k5W/u5O+LuECtBlZycCGg0COj2G7TaM+HyH1cefzGDy4T3r8G//pDpAHziEDx3+rr2wLJ0sqJ5ovXkvAhYCUfupoIbeonVnPIBiIEpUQbERvZcjYAqO4tH4LwUivCCqL5+dAl9ryJp1FNaC8R+jxn93OIdv2GlDgO+Fv60a7sLdcCZtgn3De7Aufw6W1++C/trT4YrbiGG7FSNOBxA4zDXkcB7Md/zdEZcbAQ0PX3E5UyjZP/oMprsehf7//g7tcWdDw03HIEdjxTRWNxUabjaCkImCFoLbwcux8IXjGKTiT/o1vMWhhpnfvd/f8SmGb3aMdqBrqAEZHQrkdCciW6wggMrsTEJ6ZxxSO9TY0yqM4qV2xCGrexeK92WhXluBLlMr9E4tLO4h5PamYlebCtubFUhqliGxWY6kFiW2t6iQJNb2FjWSWtRIbIlDUkscEpvjkEAngyEV1yKcEMoblZA3qqBx8IfVvcBIAHafE3rnELrMfajSNiK3rxQ72jMhbdyFTbVxWFNJ/ixCIh6l460hQ/JqMY1qvzj0L2gMjwAUxaGLKigax1teLmc+LGk9ZfCFgJujaSlHqXpuvw82Sif2umFw2aAXS+eyYbScNhjdDvY79HuegF/4XHdYnQz/crgDP50OaB084ltI8aRAAlt3xgCUOgRCCQAqDoomQQE1BqD2U0HVqUfHf5kSqiEOm2vl2FqrQp/1h0/W/S4f0wLDAdi8LjZW12nRolrfhez+BiR3V0LdXowPyxIYDHd43XAHfKCRtWPtyxsIwOhxosWiQ66mC+quOnxan48XSpNxd44a16ZG44q9W3HZ3q24IjUaV6fF4hqW4CnDVelSXJEmxd/TZLgsTYpLCUIxAEUQiuBTFBZkqlBmPLy/Qcdaj46Fx/OTA1CBgXQ4tk6BI2oGnNvmwLF1NhykfNoQAft6DrZ1HOxb5sCp+iPcmQ/AW/sFAgM5GHYMHvB/8J7Mx2H7VBjFY+N4qyJgWxXB1FHWFRGw0s8ITFF9LMKoDyMYhLIujYCFnRAShBJVCaRSeI2Dpzr6iB77YbsB/u4yuMuUcMS/CduaW2F667cwPj5DAFK3coLhLyVP3clBd1cEDGwMbwL0NIZ3hzCKR0bA+jvnwpUZc0QfX/Bk+QjvNLy7cAd+Vh0gRCD8z5kACwLaGliXz4NlsQi+x603EQKECoKoRRyGSP0kKjKDakxSZJpf5jDqBSUqoIzPCyooI/nOPTcVnrqk0V7vjyoOT780upv/yYb9q/egu3QutH8/AdoFJ0J/3TkYuvtymJ5YCPMbj8L60auwr/sYTvkmuPYkwJOfCW9tBfxtzfD39SAwOIARswnDJhNGvB4gMAz4AwCdzIVK0SlJz+9n19P48rDLheEhE4b1RgR698Hf2gZfVQ086ZlwytVwrF4P62vvwvzAExi6ciF05/wF/OzToYmYx0aMybtOGKebwnycNNxc5uU0Bpbmf+33QQhFlzSWp/vdhczz7n9yAMJ3ekx3YMjFI7s7DrldCcgNgU/pnWqktiuQ2qFCVvd2lOxLR4O2DH2WTphcengDB45kNegqsbNVjj0d8cyMfHdbPJLb4pDcFo9dbQnY2RovVhx2tAiV1BoKoUJBFKkRaNxFgW7zmNntkWimN+CDwWVGl7kfFXwD0roLoWrZi811CVhTRWlTElarKghQyfFFJaVUEYASxvAYgKpQ4eNSKVZXxqFO33kkHlZ4H+EOhDtwNDogfoCxuM3Y2ZaEuCB8alIzCBXfLECouGZRAcXUT2qmupQ3qCETi3lBNZIHFIUfkPeckqVwUhJnTJ0a0XU06qtEdEPc/wQ+HY3W5fQ3MF+oJSUqLClR44PyRKyq3o2v6jMQ25yP+I4y7O6pRe5AC8q1XWgw9qPTokO/3QStyyoAcI8LTr+XFcEr+kxLqqzxNQxKWaWf0e/YfR44/F4MeZzQuezod5jRYTWg2jCAfE0nkvsaIe2owNqGAnxYmY4Xi7bj4VwV7syU4qbUbfjH3i24LnUb/pkWgxvSYvGvdCluzJDghgwJrsuQMgXUtekSXJMuw9VpUlwpAihSQBGAujSdlFAy/C55K27ITUSTdehotPdnt8+fDIBiJ2duA5xx58K+ZQIcW6fCvpGDg5RQ2+bClfRXeAqehb9DhWFTCxAQ1D37H/HgyZWvYZMAmEIS8ayhAIqS8T6NgPUTbrQoKY9UUGamghIAlAChhJNBOtlz5yxldykMnATvbf9H8f2/pzGVYUMvfLUpcKV8Dtv6+2B65yIYHpsPHUGof3HQ3shBdzMHHaVR3UAJfH+Bv6v6+995eA/hDoQ7cFQ7MGzrh33N2WzU10Kjv6R6IoUlgSaCTK8JpuPMcPw1DmwEmI3ccTDTZRBE0farghcUU0EReHpWrKdoH3Pha0k9qs/laO2c/U0Qdx4Y6IbpmX+yETztRVOhvXAqtBdMFrygzo2E5mwOlIY3eAqHwVNFf7rTJ0Dzq8ngT58G/uzZ0J73S+j/7wzoLzkP+ov/AMPVf4PhugUwXHMZDFdfDuNVCzC08EYM3XwjjH+/HIYFC2C4/HIYLl8A/YUXQ/vb86H99XnQnnA6NDOPZ0mcg0zJNEUcnyP/OvJtmgQNC06YxRI7mX8TS6ujxDrBxyno53TIlww+cTBedh0CAxrWlUMfejxaRyi832OpA2Q4XrpvD7K71MjuikNmhwoZHSrkdCehbCATrYZq8PZ9cPpsoDG9b/rqt3SDRvH2tMezNLzRRDwGoOIYgAqFUOMAVKugghKUUOLJIINPUjTqxywBvun+v+/P6GTI4XOh38ajTt+OrN4yxLVmYHPddgagPi2X4pNSCT5l0egKZkAe3ZDCjIG/732Hbx/uQLgDR6MDY+dbLr8LqZ27oWqUIr5ZhbgmJRvDU7KRXxnkDVLIGiSQNtDoL40AKyAj9WUDgagxLyjyhAr6QAUvY+qU2FanQFSdErEN8dhnE/7eHo1n9EPt0+xxILopm43iLSqWg1Lw3iiUMS+oV/MleCkvFs/nRuOZ3G14NjeaedM9lysB1Qt5UjyfL8WrhSq8URzPxoTfL9uBJWU78HHlHiyv2sMuP6rag2VVKaw+rNyDDyr34MPKFCyt2IM3SrbjjZIdeL4wAU/nqfFwjhz3ZcXinowY/CcjGnekb8MtaVGsbk/bxoIT7syMwR0ZEtyZIcUdmVLclinBLZkyLMyU4uYMKW4SIdQ/M6S4LkMGAlDXBlVQaYIKagFTQcnYGN7vk7fg3sJk9DvtrO1jr6Yf6ij89O7nJwOg6NC4s/4D+1oO9m3T4Iw7D+6cR+Br3YZhcyswcvA59iAIEl5Mwr8BYyPs62bCupqD9csI2L6IYGl4zCMqqIAir6hPRfj0EQcrwSca0VvKwSwqEax0YkgjeEuEE0Ln9keO4isoeDrxzW+LYbMGvpZ8OFPXwrb5GZjfvwaGR06DZcXdBxiNH8UHG951uAPhDnzHDow4dbBtPh/mNzhYPpoA68r5sH1xBmyb/gyH9Ho4kh6EM+UluLOXwlO4Ct7yzfDWyuFrTYavaTt8nZnw95cjsE8o/75ysOorg69lL7wNO+FvSYU7ezXMS34Fh/wx2FVPwrnjLbhSP4KncDO8NYnwdeQjoGtHwKLBiMfxHZ/N0b+ZJ28H9DeeAs35HLRkRn7JLGj/OhMsEe/CmdD+adZ+KZ0zwf9uJvhzZ0Hz65ngz54J/owZ0Jw2DfwpU6E5cTI0x0+BZv5EaOZMgGb2RGhmToRmxiRopkyAZlIkNJMnYnDSJAxOnISBCRMxMGEyBidOw+CE6dBMnAnNxNnQTJoLzcQ50Eyci8EJ86GhihSLDMPZKJ0IncSxukNRPO3/O6SWIgXV0C33YMRiYw2nvxbfRZ5/9I9W+B7+Vx1o0BYgrT0Wud0JKN23F836cvC2XgE4HcLsevATiN1jRVpHEna3qZDSHsdMyfe0JwgqqHZSQcVjF6mf2uKZ8olG8HbQGF6zCgktQtFJYXwTlRpxzSp2Qlg2WP4DtOabPz85/eSdYkS9oQM5fZVIaMvBhtrtSGzPBZn/hr/CHQh34NjugDfgQWZ3KhT1MdjRmoDdHTuR2pmCnJ4sFPUVolJTgTpdHZoNzegwdTDF5YBtEAO2AfAOHYZcJhhdQweW08iuG7Rp0W/ToG2oE/Gtu5HTV4yC/nKUDlajWtuIRmM7ukx9GLTxMLrMbDSYVJjB9fNY616LaQDLK7fjtfwYLC4mM3IlMyJ/q1iBt4sUWCQWpeK9UUihCQq8WqjAKwUKvJwvx8sFMrxYIMfz+XI8ly/DM/kyPJ0nxVO5EjyeE4vHsmPwWHYs/psdi0fEejg7Fg9lUUlG68FMCR7MkuJBClAQi7aD192fLQPVfVlS3JclwT1ZElCK538yCUDJcFuWFLdmSvHvTBkDUIIKSspUUNdnSvGPDCmDUKSCGjeGlyoBwafnKzJgJtU7fY0EpxGOtaP143o8P04AdZDPCP5OGVxJf4K3cgkCfB5GfNZvOBK0g+DbXdgO/vKI3828oCj9btSUnLapSO1Eo3YfC5cMQC3nYPtsKqwrp8FCtXwarJ9MhfWTabAumwRSJ5jeiYQ95trgXRzC5f6PbfxjPIQdHPKvDFt1ML+9AMZnzoN15X/gUC2Fu0AN/75mjLiEk5Vv3pl4MMSLb/7d8E/DHQh3gHWAvV8O7U0z7DYjoK+HrzMZnqKP4KnZCE/J5/B37EZAU45hSx9GfAeOwHzfTtu3/BssefO/QsCB/iEKNxADD8SEzqGnJsL08nGwvPtbmD9dAOv62+BQPA9X2ufwVCbB316IgL571E/ukB4T+cKN/iJtjX03evXXbtBtxd8PBGDf8h74SyeBvygC2gUzoL1spgCgLp4F/qKZ0P5lJrR/FiAU/3+zwP9xFvg/zAL/+1ngfzcbmt/OAn/ObPC/ng3+rDngz5wN/ldzwJ82B/yps6E5ZQ74k+aA/+Uc8CfOBX/8PPC/mAt+/lzw8+ZCM3cuBufMgWb2XAzOmg/NjHnQTJ8HzbT5oAQ6zWSxJs6HhooBqOMwGCGM1DGFE/f143X7w6bg92Q0LtyWVFSRsDz1CkZoJDD8Fe5A8P0R0gne1o2K/jT0mBphcRsQGP5ur5XhkQCK92ViR6sMu1uV2NWiwM4WBUvD294ix44WBbaz75Vs/C65NRG725KQ3J6IXW2J2NWaiJ2tidghFvlCkTohr/e7JG8ezroR0ozD2CSzcHVrFjbX7URSRx7y++vQbOyFzmmC2+89xD0d/cd5iA8k/GvhDvxIOnDo7xkKKbC4TeBtg2gxNKLb3IkuUzvI/4nG8Nx+91HxQsvuLcTmGjk21ciwoVaK9dVSrK+SshCEjdV0vRKba8mwPBGKpt1Ias9ASnc+cvrKUKltRJupB4N2PUuzI0D1Q30FO0sq0My+WpaIt6hIxkbvBAClwNslAoQiAPVWkZLVm4UKvM4AFEEoOV4rUOBVsV4ukOOlAgVeLFDihQLFaD0nQikhvVOBp/PkeEqsJ3LleCJXweqxPAUey5Hjv9lyPEKVI2P1cLYMD4lFMOr+HBnuYxBKhnuzpLhHBFB3ZspwuwiggiqohelS3JQhjOJdnxErjuFJhTG8dCmDUJexNLwofFBfBN8x6HX1Q70mjtb9/DgBlNiNEecgCDx5C59CQFsIHPKHpuBb7MC2evKeZx5P9o3z4JD8Fs7Eq+Daew/cuS/CW/YxfPWb4WtPhL8nDYGBIvgHSzFsbMHwUCsCxlZhm743tiKgq0eAr4I7bxlsX/4edslNcMhvgXPnk3BnvQdP6Sb4GpPg7yvBsLkfI74fNq3N15iNoWfOYWN4+n9z0P2Tg/Yfwjie7rapMD5+Dszv3Qjb1tfhyoyFt7kEwxYDod8DGxe+JtyBcAcOuQMHfQeNBDBsH0SgLxO+6i/hzngaDsVlsG38FayrprCkO6fiaoz4XQe9n4Pu86C/+XVXCnsgCG+LuhXGx/ZPwxMSPIfIF+opDoYnOBgplZPSNx/ioKdkTgpCoLpbDER4gIPx6XkwvXYOLB9dCduWx+Dc8RHchTL42mnd4zFyFCK9yYTc9Oq/wP+Zg3bBZOiumAnt5QKA0l06E9q/zWQqKJ4A1IWzoP2zqIIKAqjzSAU1CzwBqN+IAOpsEUCdMRv86QShZjMIxZ88B9oggDphHvjj54I/bg74eXMYgCIIJQCoeeBnzh8FUIMEoKaIAGrSPAFAMRXUcQxEEYQK1iGP2pFySlRP0XjfADcFtg8/Gzvg4bV7rBc/8y2P3wHe1oVWQxksbv1hgt6DN69ZX8OS8LK6dqKwLw3l/Xmo5cvRYqhDp6kV/ZYeaO2DMDi1MLmMsHrMsHttQnlssHtssFF5hbJ4LGg1NCO1cy/y+/JQ2F+I8kFSKNSjfagdfdZ90DsNsHsd8B/y57+DP/bDvbbfrkNUQzJoHG9lhQKflMrwUYmEeUGtKFdiQ+0OqFqykN5bgVp9J/ZZdWysj07swl/hDoQ7cGQ7QGPBbr8TegePblM76rSVKOzLRnpXMna1xUPZEIOifTkg0/4j/zX2H1/DwwHkEHyqloAZkdersa1BqKg6NaLq4rC1lvyhVNhUo8LGaiW+qlZgbbUcX1ZJ8UWlBF9QIEKlBGur5MyLLrZxF+Ja05HaXYySwXo0GbvQb9PB6nXCdxTWPdqvtCUHb+TH4N1iOd4rUTEARduLixXjVFA0jreoSI5FhTSWJ8AnBqBICVWgwCukgsonAEWlHAehBFWUHGMASjEKoJ4MAVAEoh7PkTMI9eh+AIogVFAV9UCOVFRBEYCSMQAVVEGRH9RtmVLcwlRQUiwMjuGlB72gJCEQSorL98bioj3bsKk91JYmvHYfyffOjw5AjTj2wd8phSfvPrjiz4JjEwdfzbKD9OTbXyh0ohUYaoS/NxnesqXwlLwNf7saAb4cwy4d6Off92vEY4Ft3XlC/LnozUKeK0OvcBiixKlXhGQq87uzYPnkTNg3XgWn6mG4M5bBW78d/v4qDDvN3/dhHHB75+5V0P1nEgg8Gf4zEQZmRj4J+tsnQ3/rROgWRkJ7g5CIx1/FQXslgalJ0P/nJAw9fwmsnz4Eh3QZ3HmJ8LWUY9ikDYOpA7ocviLcga/vwIjHjIC2HN7adXBnPAyn8iLYv5oD22ei0pJGe0ltuZxjgQb26AtA64nwResb6YDpu+BaN/Yh6Ovv9dt/YpfdL8AnZkgegaGgIflzZEjOYegZDgShDE9FsDI+GYGhJyJgfDwChsciWCKngaDUwxxINaW/j4IPhAAE/W0ctAs56CgQ4Z4JMDwyF0Ov/AGW5TfDvu1FuFPWwVtHI4LNoDS77/LlKd0L/R1nQPMXWremQ3vVDGivmAHt32cwCKW7bBa0l8yE9mJhDI9BKFJBXTALTAV1fogK6rezoTlXVEGdPQv8WbP3U0HNAX/yXGiDKqgTBBWU9hdzoZ1HKigRQjEV1DxogiooUkAxFdR8QQUVBFCjKigBPtEYXlDV9O2X88Q0vMnoJ9Pyab+AM0YZ0sLg6yTkqvDmz6oDQejUoi9G2b5dyOqUoM/cGNKDQ3+NBEb8sHvM0NkH0GasR5uxDry9n6kNaMyFTGS/7xedXKV17YWCvFkayJtFBmmDDJJ6KWLrZYglf5YGSshLwva2ZKR1Z6OovxS1ugb0mPtgdA7B8zV+n9/nsdXo2rC6SokV5TKWhkeG5KsqVaAkvM/KVSAA9UmZDMtKJFhaHIv3i2Pxcakcn1cmYGt9ChLbC5CzrxYNhh702wzsRDIMpr7PEQnf9ufWAfKsM7uN6DG3o5YvRUFfOtI7tyO5TY3trTIIiksldrSSubgMub3p8P0ASqLC/jJsqpYgtn7/RDwBPhGAYhCqLg5bGIhSMyXUplo1NtaqsLFGja9qVKzWUxJnlQJfVsqxukKGVRUSrCyPxWflBKmUWFcTj+iG3Uhsz0FGbwUqtC3oMg+yUAWX/+A+x9/2Ouk0a/B59Q68WRiL90qUeL9EOQagShTjANTbxaSAUoB8oQhA0RjemApqTAHFIBQDUHIGoF4sHFNCCSooglByPJ03BqBICRVUQIUCqP/myLE/hCIVFEGoB0gFlU3+UDSKJwAoQQUlQVAFJXhBCQDqZlEFJferODMAACAASURBVJiRS3BNWiwuS4nChbs346o0CXbuaxttl/Dp+tD/Po7eMLzxtR34cQAokoT3quEtuB/uxLPhkkyFQzIVzuhIuNP+CYx+0KEXx9e9QEYwYu1CoHsHvOVL4Eq9BU7F72HfPBu2NTRGx8HfrvjaRh36D0IeQ8ALx7bLWfy54AslpuEFk6ne4WCmePQgmHpZVBw8y8H0tHii93IkzEtOgXX1JXCon4I7dw38nQUYtgx+40Ma/2YZe0wjLitsa++Djk4C7ySlwgTo75ogAKg7J0B/xyTobyMINQn6WyZD9+9J0C6cDN3Nk6G7cSK0/4gAfyUH7WViXc5Be81k6G87FcZHL4Tprdtg/fJlOBSr4MlJgq+pAoH+TgxbhjDyA0gYacwkwPPwFhTC30LeX1/3evjG9oV/GO7AYXQg+BoTLoPfHbAD9xAC/ZnwVn4M165/wR5zFmxfcrCt5FjapvUzIXHT/jnHPOdY4uaqCJayaV97PFNZHrDPb7ziax9JyK3GQytn4tNs7I7BcQLkL3IwvsDB9IIAoghAGcmk/BlSNkUII3pPCmqooccjQGWgkT1xbM/wCIGoCBgejID+gQgY7o+E4b5IGO6NEBI6KRDhVg7af4nKS7pcyMFw13QMPX0uzIuvhnXt43DsWA13yQ74umsx7Dz4ePUIJaXELgN/xUTwtD5dMwPaq2dAd9VM6K4UIdTl06G9jHyg9ldBBb2gZu83hjcLmt/OBv+bOcIY3tlBAEUqKEEBdcAY3glzwQDUcQShCECJEGr2XGhmCSoofvo88NPmg1RQ/NepoCKC/k/BcTpxLE/0gxI8omZjkJuKAS6SpeTxk06E4eKrYX39HXgr60KOc3jz59oBX8ANvaMHrfoiVOzbhYIeNQp61cjrVqCez9nvM9PB1wxaJch8XOfoR6exHjWaAhT2pSCzMxEp7QrsapVg0NZ7RFtMACuvLwfKRhnim9WjFUynUjXFQdmoZgBK2qhmaVQx9XJE1ckQVStFVC2BKhXimndgd0c682FpNLRCYycl0repzQ/eB++wD+k9JVhRLsHnFQp8WaXGF5UqrK5S4fNKNSgRj2plhWq0CEZ9SkCqVIGPSuX4oFiCJUUxeLcoFouLJXi/RI4VlQlYW5cMSXMOdnWVI2+gEXWGHvTa9DC4rHD4PD+IxxSpQ0weF5rNWvTahsbGmY/okQ3vLNyBw+8AQW2Dk0fHUBMqB/KR272becwltynZmG9yqwq72+JGgw92t8eDkjd3tCqxt2MHU1ke/r0e3i0qNDXYUiNh646kPg5U41RQ9QJ8GoVQBwAoglBqbKhRjdZX1Uqsr1ZjXbVqtNZWKxmAIvD9WYUCy8VQhE/KpPi0TIHPy1XYVLsL8uYM7OkqRommEa1DfdA4jCAwRev5/l/kYZfXX8/Wo3eKJFhaKsAnBqBKKfVOKY7hKbG4SMlUUOQHRV5QVAKAUuCNgjEIFRzBIwBFJaigFHghBECNqaAIQtEY3hiEevJrINT+AEoYxRP8odgYXpYAoYJjeHdnEoASzMhvZyooGfOCujEtFtemRmNBShQW7I3CjZkyPFO6B1+1VaDFYty/ReHvj3AHjlkANRJwIaBJh7f8Obh3/gFO+Uw45dPhUh4Hl+pEOOXHsRo2jsnjxr2lRoYxbGmFr10KT8EzcO24FM6Y4+HYEAH7Og629RzsX0XAvmEybF9w8OQ+GdLacXsKuf7QNoO3dqU+B8siDtalQiKe+b0ImJeIEIrgk1imtwQVlIli0imVSkyrogQrOgGkVCoaeTH+Vxx5eYpSrH4By8q/wSF/Gu7CrfD3VWHEFVRHjD1OeizBx+PfVwvTW39mJ3j6ezno753AAJSOANR/JkI/CqAmQX/rZOhvmTQeQP1rCnQ3ToX2xqnQ3TAVuuuF0l47CdorJrCTPv5iDpoLheL/yoG/ZBJ0Vx0Hw8LfwHjPRRh64npYXr8P1o9ehH3t+3BEfwGnOgquXUq4M3fDW5AJT24avGUF8DXWwddQA199Dbz5OfDkZMCTnQnX9gS4lDI4NqyH/dNPYH3jdZgffgTGG26A7rzzoZl3AobufwT+7p4wfxp7KYS3jloHQt9lY3cy4ncgoCuHt+YzuFNugTP2NNjXRcAWBExfcLCtjYRtTSRsX4r1RSTsoaEHKyjsYAL8PXvHdvytWwd/PHSz4FrAtpnX0tg17tR3Gfg2EQhnCs0IAUC9yMH0/BiAMowCKFqXBAgVHMcjAEWje6MQigEocUQvCKEIQN0XKaw/94SuQROgvzMS+jsmwHBrBEvqZGPB13Hgr+HAX0ewagYMD/wKplcug2XlI7BLl8K1dxu8dXmwrvwvNH/ioLmIA/83DrQWscvLJkL796nQLpgGfsF06GgU79KZ0P1tFrQXz2Jm5DyZkQfH8MgLilRQ582C5ncEoGaBP3e24AVFY3hnzYGWxvBCvKB48oKiMTwqAlDHzxMgFPOCCgKoORicNQ8aGsMTvaDGASjygwrxghqMHANOg9w8lognjNVNZMBpgJsIzZQToPvdJTA/+iycWyXwt3YcBPSPHeNvfemEf+En0QHycDK5BtFpLEP1QDKKetUo7lWjtDcBJX3bUdSXiKLeBNi9B4+TpnEWp88K3t6LFn0FygcykNu9HRmdaqR1KJDWoUJ6ZxwyOhOwp02OJl1FSN+OzOutTlvNUqrIByqhKRRAqaEWI9JVTWoBQjXGgRKpghVMpJI0UCS6ElG1cmyskWBjjRRbahWQNiZhR1s68vvL0GzsgM5phDvwzZ5NQ24rVC2pTIGwpkqJNVUqAUBVCQCKTgY/r1AxAEUqqCCEIgBFtZyqTABRH5cq8HGZAsvKlPigTMFO+ghGvVUYizcKhFpUKMVbRXIsKVVhecV2rK7ZjQ316ZC05CKhoxQpPdXI7m9C4WAbKnXdqNb3osU0iBaTRiwezSbNaNH1DcYBlGu7UcR3IrO/BTt7aiFvL8emxgJ8WpPOkqYey1FgTUMuNI4DP0+GHOTwZrgDR7UD/mEfUzh1mVtQpSlATs8upHbEYU+bAnvalNjbpsbejnhWKe3xLOwgpT0BFHgQTN3c1arGztY4NpZ3pB/s/qtcna5xFHoT+JbWqw8EUA2kgtpPCVUbqoAaD6AIPgk1Bp+CIOrLKuUoAP8iCMIrBRBO6w+BqI9KZVhWKsEHpbFMjbmyXIW1VUnY1rAX2zsKmQqzgm9Ft4VHSk8FFhVG462CaLxTFItFhbF4q1CCxcUyLClWYEmxCosZhFJgcZE4hlckGJEzCEVKKFJBhQCo1wrloz5QYwCKVFBjPlDkCUUqqGfzZd+qgnoiOIZHKqic/b2gBADFxvCYF5QU92WTDxSZkROAkuCW9BjckBqF61htw21ZCjxdvBOfNxUhdaAD/U7rUfEDO9KvvZ/K/o45ADVsqoGvdincKZfAqToOTsVMONXHwxV3slgnwaU+Cc6YifBVvzvuOIy4tAjs2w1v2Wtw7bocDsnxsG+KgH0jB/vmCXBsmQ7H1plwbp3JLu1bZsC+PhJOyZkYcQdpJy0r+y8t4+7mkL7x1sXATEqnpRysH0TCSul471EingCgTCEqqCECUItECBUEUPvHo78UgSFRhTBEKoSnOOj/K4y4kP8KmQWb3jwdtrU3wbnzfXjrd2PYPCA81uEAXNkbYHhwCmgEhlQIenYCGCkooO6eAMNdE0UINVEYwxNVUDoGoaZAt3Ay9DdPgU6EUASg9P8MQqhp0P5jGrTXTof2mmlMdSCMvUyH9vJp4P82GfxfJoL/vwhozuPAn8uB/zUH/kyKO+cweDoHzRkcNGdNhOasKUL0+RnTWfQ5z/xWZkPzy+nQHD8N/HFToZk5AZqpERiM5DAYIRbHYR/HQTNzDpybtoweo7AAarQV4Y2j1IHQ/00acfTD35UAd95TcKrPh33jFKawtJPKkkHvibBvmAL7V5NhXz8ZtnWTYFs7YT8IJaRuEqiiwANPxadH6ZGP7daV9RGGaA15noOJoHewXhhTQdEoHlNAPceBIJSRvKD2U0EZaRSPDMpFCMX8oQhCkXm5CKCMpIQKrj8EwcdBKALhkwQl5u0EwoXSkRpz4SRob4qA9noO2mvJ24nD4B85GO49E56KNPi7G+GtyoRzbzRsGxfB/O6dMD51GQx3nA3t1TR2NwE8wfHzOfBUf+SgvWAC+AsmQXPBFGgvmAbtBTOFMbygFxQzIycvKFJBBb2gRBXUqBfUHGhOmQ3yghozI58bYkYeOoZHZuTzwM8QIdT+ZuQT5kLDkXH4dAxykzHATWAJdrRNaXa6k34H45X/guWZ1+FSJMBf1/iN5uJM3/b9/5yNvVDCW8d0Bwgo9ZlrUafZi9J9cSjpU6GsLwHlfUko25eEsr4kBqDyepToMY1XyHkDLhgc/egwVqNyMAP5vUnI6lIhs1OFrE41srsTkN2ViOzuRHaZ1ZWAtE418nqSQeMwwheLB/rePeq39EHdpEBiixqJrXFIbI5DQqgKqoXG7uJYkQpK0RQaja5mIErWoB6NSJewcRgy/FVjW70aW+uUICPgr6pk+Kpais21Ssgad2JPZy7KNHXosQzA5hWSPUdGRtBo7MRXNWo2ArO2WgUqglBfVqlAJ3+kgKKRvM/pBLBCjVUhAIpAVFAFJQAoEUKJAOrDMiU+LFPgg1LleNWBeLL3DhtvkeL1AileLZDg5fwYvJQXgxdyY/AsxZ7nbMPzuTF4Li8GL+ZLhdjzPCmey5fi2XwpnskT6ulcCZ7MleC/2TF4OCsGD2RuwwNZ23B/ZjTuz4jBbWlb8GiODOn9Ld/7+IV3EO7Ad+mA2+eA1t6HRl0ZCvelIKOLwJISqVQdaqR3xCO9MwHpHQlIb09AGgNQCSDwNAah6DZC6mZSsxwdQ0f/9dygb8GW2mhE19FYsDKkxo/hjXlBjSmhyA9qc50aNIInjOGNKaDGAJQS62sOhFChaxApMb9gSkwC4bRWqfGZOBL8GUHwCgLgcnxcKsOHJVK8VxyL13I2YXVlIjrMgzC6rOiz6VFv6EVOfx3i2wsQ1ZiO1dU78UGpmiXgvVlIa1AMXs2PxmsFMXi9QII3CmR4s1CGN4pkghdUwXgvKEEFpRS8oELG8ELNyMdUUCKEyg9RQeXKMGpIniNnXlDBMTxarx7JkYMpoHJkuD9LgvuyYnFXpgR3ZMTglrQo3Jy6BbemRzMA9UR+At6tSsOWtnIUaHvRZzcjMBz+gPRd3qtH4jbHDIAKaDLgyboJrvhT4FTMgFv9C7gTToU74TS4Ek5l1xOEcqt/CZd0Gtwpl2HEZ8eIpQW+lg3wZP0Hrrhfw7FtMhxbI+HYNgX26FlwxMyFI1qsqDlwUG2dJQKoaUwN5e9QH4leju4j0JcrwKZFHCzvcrAsFi+XEIDiYH6XE+AUg1ARzFyYqaAIQtE4ngihzK9yYCooUiS8LKgRhuiEkDxZRD8WGodh6qgnxKSqB+iEjE726PrpMC/9C9z5W2FZcS0Mj81hBsG6W4SxF90dNIJHozCRbAxPz1RQE2E4YAxvMrT/pjE8AlBTmQqKlFBjKqhp0DEANQ3aa6aDv1rwXeFp7EX0XRHSp8h3RUyfYvHngu+K5o8zwTPT3xngfzMDmnNmgj9rBos+50+fAf60meBPmQX+5FnQ/HIW+F/OBn/CHMHsl1KnZk7DIMfBePPN8Hd0jB6H8Ea4Az9YB0aG4Sl4Fs6YE+H8ioODYBOpLTdNhX3TNNg3Tod9w1SxBABlWz8ZVgagJoYAqAimyGRjeJ9ycGc8fuBTCHgw4hrCsLUPAW01/L1Z8LXtgLcuFt6qTfAWrYC3aCXc+R/CtfeVsUp5Ba6Ul+HOWQZ3/gq481bAnb8a3loFbOsvhWX5b2H+4BSYF8+D+Y2pzKOOrS0Ek0SoxEzHH+dgeFIEUKTMpG1xDI8BqBAV1CiAepggVAT0D0ZiDEBFQH9vZAiAikRwDWIQ6vaJ0N8WAqD+TYpMAlFToP1nJLR/52D58G7Bf+7ALgnXjIxg2KyHv68VnrJ0OHdshm3DYliWPgLTM/+E4Y7/g+4fp0F72XEMQPHncBg8QyjNrzhoThcA+eBpBMsnQHPqJGhOmQzNKVPBnzYd/MnTwZ80A/zJM6E5aRb4E2eDP342NMfPAT9/NjSzZ0AzawY0M2ZgcNo0DE6egoEJkxlcGmRwiQBTpAiZIqDhZoCf8UtoT/oNDH++AqY7H4Jt0VK4YhTwV9ViWGf4umcavv5n2QHhw7PZpUGTNhvl/aRwUqFsXwIq+pNQ0b8d5f1JKCf4tC8JpfsSUdijRu1gBvwjPqZyGrS1oVFbgNJ9u5DXrUJOlwq53XHI60kcrdzuBOQG4VN3IrK6qBKQ2q6C1r7viHbe6NQjsUkBZaOEQai4JgVLwotronG6oBIqDuomAUIpaRSvKQ6KpjEFFCmhZI2hAEoYhyFfFgJQdCIYqkTYWkOGwAqsq5ZhTZUU6yilqjYOypYUNBs7sacrD5trE7CmSoHPKmKxqkKK1RVyNgZDJ30MQDH1gQCg6ASQTv4OUEGVhaigysZUUEEIJYy9qJjvCo2+CGMvCiwuERQHoSMvlD5FigMy/iWlwWuFMhZ9/koBmf7K8CJVgZwlTgUj0IMqg2fEUZen8xV4PFeKezOimQJqMKx6OqKv5fDODq0D9B8lzfoK5PbsQHqnCqkdSqawzOyKR2ZXIlNaktoyvTNkuyMBae20BiVibweNAgsQak97HBvFo9G7em3VAQ+AvOtonM/pc8DkGoLOocWArR+9lh50DLWj3djKgg/qtLWo1daMq2ptLar5GjTqm9BibEWDvgld5h5k9eRiV0cKtrftRnzzDiibEhn83larwJZqGTbVSIWqlWFTnZwBbwJPwaI0vCCEohG8g47hHQRArWVKTDUDT6tHR4EJhAujwKvKRQhFELxCydYjguEfl8nxfnEM4tvzYPN+8ziyy+/FkNuGHqsONfpuZPfXY0dXKWKbs7GmNgUfVyThvdI4Bp9eyZfghdxoPJ+zDc/RJYHx3FhWz7JLCZ7Nk4qm4zJR9SQbheT0s2cIOOXJ8HgegScpHs+R4tFsKR7JluKhLAkezIzFfZkxuCc9BndnROOujG24M30b7kjfxuDTf3MVeLYgEYsrUrC2oQBxXbUo4LvRbRuC9SgE3hzwAgtfccgd+J8DKPr4NOIahGv7b+CUT4Mr/mQGnQg8BYsAlFM1X/i56hdw7/oTPFm3wJN9G5yqk+CMnQRnzBQ4JHPglM6HU3ocK4dkPhyx8+CMnidCKBFAbZkO+8YJIFWCO+uh0WaN+BwYsfVhWF8Df+9e+Jpj4a1eBW/xYrhzn4M78zG49twJ186FcO0I1r/h3L4QrsSFcO16AO7UJ+Ep/hjO5MfhTLwDjtgFsH/1e1g/PwnWDyfB9LaodCK49Kro/0Sjd4s45hV1wBjeqxEihIrAEKmgSJkQago8Og4z5sdCJ4F6AlEPcnAmf4gRcYEZtmrhbcyEc+cyWFb8C8bnz2DmwLqbOehu4qC/hRMUUndMgJ7UB0EVVNAHKqiCumkMQgkqqGnQXS+qoK4hFdQMaK8iCDVTMP9l8echYy9/nSXGn4vJUyEjLyz+PBh9Tn4roumvVhx3YUqDoOHviXOhmcSBP+E4ONauGT2O4Y1wB37oDvhqPoV9PQfHZgLgMwSVJSksqTbRejNNgFEbpwgQ6qspsK8n9VMkrOQDtYpG7ThYyQ+KvKC+nAZH1FnwtcXDW7cZ7txX4Uy+Bw7VVbBvOx+2tSfCunIaLMsnwLJMUFoysP02B/ObHCxvimtL0F/uNTHwQAw/IJWT8QkOpiVzERioYD56IwEfRrx2DFsHEeAb4evKg7cuAe6CDXAlvw279EFY11wJy7I/wPTmL5gCipmNk7rpfg4GSrwjtdOjgjrzAB+oh8gLKhIGUQEVHMPT3SMoMXV3R0IYB540poKiNWh0HZoMUkKxpM4bJ8MRt+J7H+YRnxfDZiMCXc3wlufCnZoAp3oL7OuXwbrsJZhffRBDD98E4x1XQH/TX6G/+nzoL/kNdBeeAe25Jwj16xOgOXE6NMdNYcXPmwJ+zhTwx82G9tRfQnvyidCeejK05/4G2t+dB/1f/grDpX/H0D9vhun+h2F96XXYP/0MLqkSnvRM+BqaMGy2AIHvb+L8vRsU3sEx3wGv34WqgZ0o6VWioj8RFQNJ46s/EaV98SjqVbHLmsG9aNbmo0mXj+K+JOT1qFgV9MSjsDcRBT1USaxIBUUgKhRAZXXFs1G8lHY5GrRlo/2hkRmXzwGrewgGhwb9lm50m1rRZmxAk64K9doKVA4WoSKkygeLUD5QiLKBQpQPFKOGr0S7qRU1mgpUDJagoC8XGd1p2NORjO0tCVA3KaFslEPWIBNLDnmjEooDVFD7AyhhHCZW9GQ5QIkgngxurotjJ4KUSLWuSoYKWgfFlCm338ti0au1zdjTXYDYxmSsqVTh03IJlpeROTCZBCuZ8kBQQR3cC4pUUFTBMbyPylQQABQpoBTjVVCl5LsSBFDB9CklWPw5+a4UjR95eVUceRkz/VXg6wx/CUKREoo8V/b0NoRHT0ZfyeGNH7oDveZmpHXIQMCJFJYEt4OV2ZWEDAaeEpHekSgooEQVVCqDTnHY06rCrlY5q+Q2FQNSOT17MGDtQ4+5E436WlRqSlC0LxfZPanY27ETyW0J2Nkaj+0tKiQ0K/H/7F0HmBxl/Z5L76GDioqFJoj+7RSxICqgIFJUUCmKgEgNNZRACCSEEhLS691t32vJ5XKXcrnee++9bO+9v//n981suZJ+ISh7z/NlZmdnZ7757e6X+d59i7KNQG8KOxBFmqRZhNiWzIIPREhsTMbW+p2Qt6bB6OJlzMSUDIQC8Pq9LMVT7zJg2DaKbmMfGrWtKB2pxoH+Auzu2g9ZWyYzIt9cJ8UmNtaI2HhD65vqKUGTPKCiZuQb68kHSs5aWILHmJhjpMBhJmYUBCcmZlQOTCwoOVZUiLCyUoKy0dZTfpspOMEV8MLgtmHApkeLcRhVmm7kDTcjs68Gss4y7GgrwLrGg/igLhurarPwZuVuvFGZgZfKUrCkVIElJXyjhLzHiKWZn4SniigtT4GnihX4T7Ecz5ak4IWyDLxUsQdvVGVhRfV+fNBwGFtaSyDvrkH2YCtK1X1oMakx6rTA5fchHupwym/vaT/AGQeg6Aq9Nc/x/k5pxHbiG7GfXCS9YxK8c+HO/gl8tS8ioCtDYDAdLvFCuETz4JSeC6fsAjilF8ApOR9O8XljAahEAp1o8idI8TZxcOw8C07FVXCl/wSegkfgKXwcroyfMVNyx47zYd9AkhjeCJiMga3kwxLbaKK4ioN1ZTStyvI2P/FzZUUBrci7Fwoi5NQjoGuFv78A3rptcB96GQ75vbCtvwaWFeexlLwIuEQsJ2I9Pc+DVDwL6ggA1H8SoobAjyUwGY3+fg7GJRfD13Yw0oXJVoIuK/w9FXDtWwvruvthevYq6P8yl4FR5L3CGoFTt09nzAPGgiJD8rAM79awDC8MQM2Dlsnw5gkyvAXQTMaCCgNQFH/+f3zylCaSPLUgInfRfHMR1N9YDM3XxvutUMz5XIzO5GC45WZ4G+pjLi9Op4wpRnz1U6hAYDQfju3z4NgxP8KwJJkvk/oSALV1nsCCIuZTAmyfCCbjH3Gwr58G+7YL4VReC9fBB+CtWoFAfzb8vXtg33QBbKs5ZkJueYdjQJN1BQdatwqN1s3v8ttoDLIs52BengDrct57jsl+yXsulnX5Gs+yNC9bDP9IDavQiXxrQgEvAuZh+Idq4K3PgOvgathFj8D60c0wL/0ajE/MBZmP6/4stL/wSXgEUBEoTmbkhr/yMjz9/dMneEHxLCjygyI5MA+E6++kQIQZ0PySAK5vwld/+FN4Z8eegsCqkM2CoF6LoGoEgZ5O+Hu74O/phLehDr7a6kjz1lTB19jAGJn+ri4EensQ0KgRNBgRch9/uuqJvC9jext/9HmpQJ+xGuWDBD4JwJPAfCIWFM+GSkGjaj/6jfWweXQwOIdQ2q9kTKiywTQGQvGeUGkMgOJBKAGA6k9Dfp+Sl+J1y5DbLUd+XzrKh/ajciQXrdoqtDKPqMMoHshGbm8GDnQrGTMqu0OGrA4yKBcjs13C2p4OKajtptYuQ0a7DOltUtZkzbtQq6qa9G0jxoLda4PepceAZQDNumZUjFbgYN8hZHTsgbRVgaRGMXY1SpDYKAF5P8UyoMgTigyBwwAUk+IxFlQ4kYpkeQL4VCtCYnMGhm3qSfsS3kjAlM5pQqOuGwcHKiFqzcEndalYVSnCu+UirKwQY1WllMnvwjK88V5QK8mnhUnwSIYnw/IIABXLguIBqNfKJEL8+VgA6uWY5KkxnitM7sIDUGEQKix1oYneA7k7sbJ2P3ptcVZl+D2NLz/9CphcGuT1piBfAJ+YxDcGhIoFoMgDKqdTznznyAvqQFcK8vv2omI4H82aGvQZ26F3aqBzqHCwdw/2dMqwu12KjDYJP84IY87udgVY61Aig1q7EulCY7JfJvlVRoIPwiEICmJbMmalFIq2KPh0IlUjoMrld8HotmDYqkaLvgulI7XY31sERXs2djalMgPytTXEskzC2loRPqkVY32ddBIzcvJ0ErygYn2gSA5MfnRVvBw4zMZcXp6IDfUZ6LOoTqTLU7IvAUIUcmD3eWDzumFw26FxWlnTuqxQOywYsBnQbzNA7bREnlM7rTC6HYy95PR54Y+Ejk1Jt+IHOYMVOEMAVNQnIGishUt5EWM+MfBJeSFcskVwyhfDnfV/8FU/h4AqF6FAlCboOfRruCQL4ZZfBLeM9ucbAVAuYkAl0mSQPJ8S4Ew6C07lt+A++Ef4at6Avz8DQWMTSwHwVr4C+1qaBJIZML+0b5zO+7NsnA2SyNgjHi3To3P1TQAAIABJREFUY4yCEyJGwZGkqrc5OJJ/CAR9J/R20mAUtGvgHyiCp2o7nBmPwbbxZzC/eS7PfKLIc0qcovjzWF8WAqliZXiCFwvJ7yyrbkTA0HdC/WA7B/3wD7fCU6KAfddzML9+EwwPXATt7xOgIRPgXwreKwRO3ToT2ltm8415QY2V4WnCMrwIC0pIn7qOjH8XQP3DBdAw499w/PkiqK9eCPW3FkB95TjTXwKgwn4rFy/C6AIO6ovPgf3jDxAKBE78OuOviFdgiioQcuvgVF4Fx9YZcBDTkkl8FzHwyUmg1JYZY8YXx44L4Ey7Fp6Cx+Fr3oTAaBFCTt2EX59dGbewZDxmWP4hMaQSYKX2QQLPknovIQKCW1byXlHWFQlgQPjyBAZETRp+8LrAtnxlOnydWWOqMDnYMfnWMS+MeRDy2BHU98HXvA+u3I9hS34clpXXw7Tkq9A/lADdvRy0d3HQU7uHg55Aqr8kRGR4lMpJgQj6e3kASn/3LOZJp72dH4PMy+9A0Hj0BNCY7hx5lS6LDOJiLo/G4jPxFz0r69SYLkSfG7M5/uBzXYHop4I8nyqHU1A1lMYAKJLgVQwS00mBRlU2Bkx1sLg1CIai/0+2aA6jdECJisEMBj4RC6qU2gABUKko7FMyGR5J8Yr6U1ExnI1mTQn6TC3QOUbg8PLm1D3GZmR3iZHTzfuzkEcLebKQTwuTyzCJTAr2C0bBOV1KllpFXi3MJLg7BZRURUyE9HYJigYPIXgSkwuP3wNiG5AUplpVh9z+fKR17IGoWY6dDcksEY+AqaQmOYtGT2zivaB4P6iwF4uCRaJ/UpOMjK5DsHrsJ/wJo3fF7LGjyzyMwuEGpHTkY1PDHrxfLcPbFUlYXp7MvFfeqRQzA3JKxVtJTKhKGVbEsKB4L6gYAIqxoGR4vYwYUBIsLZdhaZkAQgnGv7HJU8+XUPw577nyTLEUxCyIBaD+kbcLTxRJkNXfCP+nkEx8woWMv+BzUwHyjisf2oe8HgUK+tKQHyPzJTbUoR4l9ncTo0mOA90K5PftQeVwHtp0dRi29jKTcgKnx//VjJYwoHsfJeExSR6NM0pkspaCTIH9RAwoMinf3U5MKAGEEjznyHcuDDyFl5TAKWmWQdIix6htCu5DxnWcB2gcGLFr0WroYcBUZk8exK17saVRiTXVIuZD92F1MtbUiLG2VspkwdFABCGVkwIRSBJcpWCJeKurpHi7PAkpnQWwHkNyN65Ln+2H0f8KI7dytCnsy3qGbuk+2zX7DPXujAFQ4c+Np+gvfMKd/Gw4pQvhyrgUntKH4B/ajZDXPKFUgQElnOJ5cCnJjPwiuFki3tlwJs2Bc9dMOMXnwJXxfXiK/wl/xzYE9dUIeW0TjkMJeY4dZ8GxZTYcY1gK5Ncyl8lkbEwmMzsKQoWTqtZGk6pIOmNZTfHp8xDQN084z8luCDr08PfkwV34AexJd8PyzuW8J8u/okl4LB0vbAhMHix/52BPfAghn+tkTzvhdUGbHt7WIriyN8H2yb9gev566O77AvNgUd/I8XHnN3LQ/JyD9qYZ0PxqNrRkRE5SvF+QFC/KglJfPx/a6yj+fCE0P1oI9Q8EEEpgQbHkKQZCCclTYdPfry+G+muLof7CXAY+GW6/Gb7mGAPV8IdpQu/jG+IVOL0VcBc+zEIOGPi0i4CnOXBsnsbL8bZMh0N0MVxZt8Jb9Qb8A/sQsh4bGPaULYVtFcdA7kgiXgSA4mV61tUJsMQwMRkIRSwpYkERG1NgQFnfTBgTfmAmCfALHDyVG05vYcYdPeiywN9XBXelHA7ly7B+eBtML14J/QNzoLmHg+b3HDS3c9DdycuAdXdPYwwo/T0zeUbm7xLgkCwDpXPF/+IV+DxXIBYo7dQVM5YTAU7Edqod3YMeQwWMzmEEJvkxTO8YQNkAGZOn8wDUEAFPqSjqV6CwT8YAqJqRA+jQVUJl64XNawIl6o3/c/psyOtLR25PCvODYiyF3lQmlWEGwWQSLLQwAJUdA0CFTYIJgMrsVGBvVyqsnqlLXfMEvNA69egwdKF4qBx7urIhalFie70IW+vE2NYgwc5GOe8F1aTEtgaSuIiQP1jBfqUff70n+9jj97Ho80ZdLw4OVLNY9HX16bwHS2ky3ihNxJtlyVhWLsKbFRKWiMezoKIA1LIwAEVSPIEFRV5QTIZHABS1YileEJhQYQBqSZEEzwqmv8+UyJjfysOHd2J1/X70W8OhO2Mw+JO9zPjr4hU4wQrwN+1tugrk9shQ1MfLfIkJdaiHwCYZcnuVKBrIQr2qGL2mNuidarj9USLCkU5Ikt897WLmCUVAdzgRjwAoHoSaCEARELW7nWdDpXfwQFQ4+CA2/EDRKoe4WYIu46frNesP+mF0WdBnHmGy4Jy+Esjac7CpIRVraiR4vzIZ78XIgD+qFgCoGgVWVRITU4LC4foJP3QeqYbx7fEKfBoVOGMAFF1cYHgvnEkck9p5Dv8O/q4tCDoGx143G6f4wSoU9MG9/0a4pIvgkp0Fp3gOXOIFcKddAU/B/fB1bEbAWIfQEQapWJzCk/tXZhQ8RiZDwFO4bZqDKAA1iyVV2ddFWVDhiSEDoN7h4K0LexDFnmXspRz7EcssmnQ3ApUCow3wlGyCPfmvML99KfOCMvxDMAh+ciFch9dM+toT33j0awiY1PC1V8CVvQ22LS/A/MqtMDx0JXR3nAf1zzior+Wg/iEH1Q+EKPRrp0Fz3UxorpsFzXXzoLmWNyPX/HA+1N+fH40/j02eumIhVOHo868vwug5HDRfPxv2Tz7kmQvCRYWR7hO/xvgr4hU4tQr4upNh38rBvm0W7FvI/2kanKIvwrX3V/BWv4nA0H6EnBNlHBO/XbSF30rec9aPeImePQbopm08A4oDkwW/nwACoSJSYIEFRX5QEQCKQKg3E2B5kxI4hfTNJRzcB148tQufoleHPA4E1F3w1GbCmbEC1nX3wfTct2B44CzmR6e9lYPuDg6GJ66GtzF3is4aP0y8Av8bFSCQqaRfxAzH27T50Ni74YlhivNXGR1biF3UpDqAsgECq1JQ2q9A6UAKqkf2oV1XBpWtGw6vaQxb6kiVatZWsEkiJeORITkzCu5NRW4P+bTw4BP5ttA6yWQIhMrujjKgGAAlMKDS28ToNXUKp5o4Oh6pDyeynRhgZo8F3aY+lAxXIqMzB4lNSmxuEGFzgxi7mpRo0nVEDnk67yucPjfUDiMIlMofaoCiswBbGrOwujYNy8olQgR6Il4uSWYx6K+WirC0VIKlBD6Vkgwv7AUlRWz8OZmREwjFA1DEguIbgVD/yt/FWFD7BprGeKOcnmpHyhhfiVfgiBVQ23qR1ysTJL4yHO6Ro2QgE3WqQvSZWmFyaZlZ+BEPIDzBPsPCB5nkd1mdcmR3KlgqHs+05BPxeLYlgVBhAIr3gOJZUOMAqBgWVGoME0rULEKDtuFYXfpUng+EgrB6HRi0qlGjacfB/kpI2w9iY0Ma3q8mdqUI71dJsaMpC/0xkrvTObZ9KhceP8n/TAXOEAAFBhJ5Sh6At/JxBPSVEfrcZJUNf2H8PUlwJhJgdR7cOdfDW/MiAsP7EHRpJ3vZEbcFddVwbJsHx7a50eXmmbBtnAbbeo6Zk9s/Fnxa1vAGwWQMTAbBzAsqhnlAXiuurD8f8Vz8E1P/33zI74F/uBbusu2wvPtjODNenrQPrHafAg8x5HUjMNoLb0MR3DmJsO9YBss7D8L0zG+gv+8qaH9/MbS/PAvqH81k8efqqzioruSgvoyD+pscVF/noLpEaJQ8dTGH0S9xUF3IYfQ8Dsa/3Apfy2dj4J+00PGNn6sKBE3NcCbOh2PbDLjS/g+e4sfh701ByNY/aR34EYC+jbQ2+XgQdKpg33kJA5hs6xJgW0uJeAmw0RhEAFR4DAqPP+T9tIKDjVhPbwlG5Mv4hE0TJWy+zsHKkjaFbS9xcKTcN2n/TvdGdtVsHJr82sPnDwX8COj64WvKhWvvWhj++RU4965B0KyJ0KrD+8aX8Qp8XisQDPnRrS9Hn7EKdk+UzTJZPcL3Txp7L4r7klExmIoG1UH0mxpgcqpAMphj/0XHLZvHyDxbGPjUR6ATMZ8oHp33fsrpkoH8WbI7pdjXyftAkRfU3g6Z4AMlwZ4OCfOBSmsToWa07CinP/p4cZQXHvUpYpGZ3RZ0mfqxp/sgykfrJt8/FB6zJ396qraSP4rF48CwnWLQ+1Ew3IzdPULSVH0W3qtOx/IKJQOiXihKwnNFSXi2KBHPFO7CM4WJeLqQ0qZ2CclTtEzEEwWJ+Hd+Iv6VtwtrGg4yk+Cp6m/8OPEKnEoF7F6zIPVVoHrkIDoNNdA5huDxH0m9ER4HouPQ+PN7/G7k92Uhq1OGnK4UBkAxuW9XKvZ28eynvZ0K7Ong/Z8yOhRIb5cjrU3Gt1YpUtqkzIycDMkVLVIoW2SsKVqlkLaIUT5SPv60n/LjI18/dYRusexeJ4ZsWjTpe7C9KRNlo82weR0gwCr+F6/AZ6kCZxSACro1x12LkN8Fb/mj8NW9jIChCqGgd5LXHscXLBSAO/s3sK3l4KC4dJLLbF8Ax67z4JReBmfaT+Da8xu4998D98H74Sl8Ep7i5+ApehaeomfgLnwanoKn4S54Bu4DD8KpvAme0rfh781CYKQEQVMnQh4zQpPQ1ifp8AlvGn875B+qhnnZpTA+NR/mt66CPfkf8FTLETAMnPCxT9cLQn4vAkYNfH0t8NYVwV2YCVfGDjgS34d93WuwvvsMLC89APOLf4fpsTth/OfvYfzH7TA9dDsMf70Fjp2frlzodNUhftz/hgqE/4OPXY7td8gxDG/Na/BWLEFQUwr4HGN3OOIj/pjhCWF4N9pKf+59d/HBBpSIFwa7KexgFZ+MZ6XtH8+Gbe0i2NadDfvmr8K+7UrYt1wKx87vwyG+EY7kn8JOyZuJN8C+6Vuwr78MtvWXw/r+l2BdezkCpj6wtE//8RthC92Lgc6OXJvwvlOxdEiWQnfPPCbL0//1HBifvgaWlX+EI2UlPOUZ8I92I+Q5FiU/XF3qUXg9vIzdNhU9jh8jXoFPowIhEADlCxz/d5gYQARWDZobGGAVivGEOpEeE3DToCpCdmcyDnbLWBpeXm868vv3oHQwB5XDuagZLUKDuowl5HXoG9Cub0SbrgFdxhZ06JvQqqtHm64ezZpalA2Rn0sTNHYVDC49bB4bfAHvSXlBnch1hPc1usxI6SDjXyVS2vehcKgC3ab+k/KACh9zqpeBUAhOH/lcWTFg06HdNIJabS+KRttwYLCRpU0pusog7ShBclshtrYcxpaWPGxuzsOGxkPIG27DcdwZT3W348f7XFcg9v/YsYVw+x3oMzah19gAq8fAkuPG7nFyj+pUpdjdnoysLhkyKfygXYLd7WLs6ZCBgKeszlRkd6Ujp3s39ndnIq9vPw737UfBwCGUDOWjeDAPRYOHWSsczEPBwGEc7M3BgZ4cZHdnIbt7HwOtSQ43mSz56L0O12P8DO7orzqVZ0tHmrCmVsFYUGtrldjRvA/pXUUoGW1Gu3EQepcZ3sBEefWpnDP+2ngFTqQCZwyAGtvJ8Jdz7NbooxADdEKT3HBFyT10jKMdh38uZOmGe/8d8JQ9C1/rJgQGshDU1yHkGEHIZwNO8MbMffBBPnGKEvFo0rhmLmzrL4B95zVwKm+D68AT8FSvhb/vIIKkGz5lYCp6jZ7SLTD+ZxYMj3Iw/JuX4ukpEv0BDsanFsDy3s/g2v0GfF2FCLon+mBF6ztVa+H3INrHqToyf5zTddyp7WX8aP/FFRBYOrGfNFoPOoYQ6JPBc+gP8JY+hpDXOqUX6WtYy9hOjp1fgUP2fTj33gFPwZPwVr8HX8sO+Hv3wj9agoChBUHbEEIuI4JeOwiYD/mcY8aVcN9DAQ97HqEg/D0HYFl5ASzvXgDL6i/Atu4q2LbdAIfkTrh2PwpX7pvwVO+Ar+cwAppWhBzaI46mdHz+HOEzTWkpEBhugfnlH0N7Cwfd3dP59geO94L6DQc1BSKw5xbC8K8rYF5+J+y7XoH7sAS+rhoEjBNlj5P18PT0frIzxbfFKzCVFTjRTy5NeoKn6J/Gn9Pls6FRXYIuQz1GrL0wEGvTY2bMBd5z6sT61qSpQVpbMkvD29uhxL6udOzvyWQTw7LhItRrqtFt7IDGrobNa51SYKrL1IedTQpsaZBgR6McW+ql2FgrxsY6MXY2pmB3Vy6qVE0YsWtAnlKn9+/E6nZ6+xI/erwCU1sBj98Jtb0PzZpCdOirTgLAOXp/BizdyOkik/J9KB/OQ72qnIHcJO0dsQ5C51DD7DayJE1iSvEgd4DJjWM99cafJRAMMOa1zqnDno4MZHSkY0/nbmT35iC3n8CqYlSMVqFB24QuYw9G7XQeC0u5O9pxx59nKh8b3VbIOg5hZUUSPmRm5Ap8UCXDe5USvFMhZmbk71SI8EGNApsadkPZkY9DA7Wo1/Zg2KZjsr7xP5JOZf/ix4pXIFyBzwgAFe7O6VwKiUdTAgDxNwv+LiWs7wnyGEqqIonMap6xQDHp5L1ieYODhWQxb9L2+bBtuAwOxV3wFC6HrzMbQcvQMS568hsTZ+ZLMJAhOaXkPZXAUvL0TwiJeY9zMPyTA4s9v49jkeimFy6GbdOf4c7fgoCqfdKb0eigM/k5j9HR+NPxCvxPVSDkGIS/RwxP4f1wpXwdjp2UqrkQJL+jP/5bcuLflZDHhICmHL4uKTylL8F96O/w92UioKtHyG2c8hqG3CbYNlwF8ysczK9yYEbkL/Fm5KYlHEzPcCzgwPgsByM9fnk6LCsuhu3jH8OReCdc2UvhrU6Er7cQQfISOI1Ubk+5AvqHzmWm5Po/TYfu3hnMjFx39wzo75oJHbU7Z0Jzxwxof5cAzW/5dE71zzmW1Kn59XTo//IVmJ6+HpZ3/waHZCXcRWnwdVQjaNYhFIymgU15oeMHjFfgf7wCBGSd2h+Nl/yYqbYPM6YCebPw/iwKZJI8hsWiy5HaJkVKqwSprEmxpzMVB3r2oXS4GK26Zqhso3AcN/t0bK/rtc3Y3iDB9gYZdjUrGBC1ozGciKfE1noZA6LW1YqwoV6K5NY9yOkrQpO+Gwa3JS4HHlvO+KN4BSZUgEAnrb2f+ctVDu9BQZ8URX1KOIUUTZ48cOL3T5R6Z3YZMGodQLu+Ho2aCugco7B5LPAHTiyFfEKnJ9lAYBUxoWQtEihb5VC0yiBrkULSLEVykxiJTSIksSZBcpMM4mYlS+Hc17Mf+QNFqFHXo9vcC7VDC4fPeVqNwLtNQ9jckIFVVZSSJ2ftoxoFS8T7sFoOau9XK1gy53tVUrxbIcHb5clYVpaEt8qTsaJcjI9r0rCjOQcpXcXIH25Es74fQwyYciIYT82c5BMS33SyFfgcAVAnW6Kxrwuj2jSJdOz8Kmzvc7B9zPHGwSwmXfBqIYNgAqeIGSUYBFMylfkNjp8IvsxPBi3vLoJt64/g2vccfM0pCJom95CJ9MLnhj35Puj/xTETcuNTBEBxMFIa3n/IsJeDgQCoxxNgeDSBB6ke4VlR2r9w0P2Zg/4fM2F6/RrYRU/DU52BgHnq40Qj/Y2vxCvwX1SBkFuHQL8S3pIH4Er7JlzJc+FMngOn5Cw4EmfC374x5mrCkG10UhXzJFslplRA3wBf+w54ypbAlXkTHKJL4KCwg7UcGyM8NW+Pf9m4x7E3acI6W8RuH/uScM8QDMApuxUWGm/eSuDHHxqDXud9ocyvcTAJoJT5ZQ6mF3lgykiglDCuGAnkfowHqkxLz4PlvWtgT7of7oPvwNu0BwFdN0K+45EDhftLy/B6tN8O+VJo7+ag/SMH3V+mQ/fn6dD9aTr09wggFIFPf5zFACjdnbOgu2MmNLdTmwXd72dDe9ssaG6ZBc2vEqClZM4bOKiv46C5noP21wug++OXYfjHD2F+7R7Y1i+BU7EW7oIM+NqqEdAMI2i3gup1pv5CLhf8HZ3wd3QB8Ru9M/U2xM/7KVTAH/QxtgL5QoVTqsImwZkRk2CKSOcbgVJp7QqktMkgb5VA2iJiHi3p7WnI7TuIWnUNBq2DsPvsR+09GbGTCfnW+mQkNsiR1KTALmrNCuxoUiAMQm1vUGCb0LY0yLGhXoK1tSJ8XJOMjfVyyNqzkT9YhS7TIGz/S7HmR61e/Ml4BY5eAfKT0zkG0KkrRfXwXpauWTxAYQepKOyXY9QaDhs4+nHCz/qDXlg9JoxYe9Chr0P1yGEU9u/FwR7yeJJgT3sSeoxt4d2nfEl3KQR4y1pEIDPysCG5sk0BZVsK5K1K1mStCshalZC0KCFuUSC5WY7EJil2NYqxo0GE7Q0iJDYRcEUMqv0oGCxDvbYF/ZYhWEl2fDLEiHG3UBWqZnxcI8FH1TRWKfAxtRpFFISqVuCjagU+YCAUAVEyvF8tx2piR1XJsLJSipUVUgZCvVWWjDfKkvBaaTJeLUvG2xVSrK5JxScN+yBqL0BWXzWKRlrRZBjEoE0Ho9sOp99zRn2mPAE/VE4LRhzmSe4up/yjET/gFFQgDkCdYBHDEztPyYu8NwuZBAuG5SylKgxCUUrVewksTj0MQFmIFUUpVcsTYF0upFPRRJAmfsQ8eJFYU/Ng23w93PuXwt+di5DbHOlh0DIM2/qfM8kdmyDSJPFpYaL4JMdYUARA0YSRAVCPcTASS+pfCTA8kgA9saIoNe8BmuBx0N7FQXcvPb8Ylnd+AYfydXibDiJoP7qpaaRD8ZV4Bf4HKkDS28Dofngrn4B791VwShbCJZ4Hp/xcuOQXwS27CM6kOXAf/C1CobBmftz//gKkwrObSuBrfB+e3D/Bpbgajm0L4NjEwb6eg20DB/umabBvIi8nDq7dv2Sy34lHO5XChkcpwH34ZTa+kEk5a5SI94aQiBc2KA8DUK9wMBEzitqLCTC9wINR5iUJMD/HA1CGJzkYH+egJ1D7HxwMDJiaBcuKq2Hbfjdc+1fC27ofQeO4NNMxl0NXG+1j0DwCy3u3QXsHB92fOOjumz4WgGIsKJLizYDuj8SAmgUttT/MhJaBUARAzYL2d7OhvXUO326ZA91v50D7m7nQ/noONL+cCfWN06C+Xkjm/J6Q0nntdKhvmAPtTedCf9dVMDx8I0zP3Anrsn/C9vGrcCStgWu3CO78ffBWFsDXUgtfZzMCwwPwD/UjYNAiaLchZLNGWlBYD1otCAwPwz84gEBPF3yN9fCWl8FzYD9cUgkca9fC+upSmB7+Jwy/vhWaSy6D8Ve3wltZPSbpc0zp4g/iFfgfqECnno9K3yeYBYdBqNio9D0d0ZSq3R0pyKCY9PYUpLcTGEWTQQVjJBAzQdIsgrRFgpS2VBzoO4Q6TQNUdjU8MQbrTp8Lh/rysb0+GUlNciQ3KZDUpGQAFEnxdk4CQm1tUIDalgYFNjcosKlejg11MqyrEeMjxjIQY3NDClI7c1Ey0oB+yyicJ+Gv9z/wlsYv4XNaAQKTja4R9BgqUTeyF2UDcpQOKFE+kIayoXSUD2WAQKgmdf6kyovYshG7yeTSoN/UimZNKcqGsnG4LxUHe+TY3yXFwW45A58o9CCnS4qqETrm1N49xfaHmJayZhFS2xUR8CmljYBwagQ+8SCUrEUBWYsS0pYUBkIREMWDUUqImhWsMVCqUYqdDVJsq5dgU70IWxukSGxWIrUjGwf7i1GracGgdZSBUrH9iK7z907sBzzhul1+D/b2FGF1VTLW1UqxrlYeA0DJsaZWjo9IiicAUB8yBhQBUHwjAIraqkq+EQhF7d1KKd6plOHtShmWV0jxZoUYr5VRIqcILxUnsvZqqRivlUuxrEKB92oysKEhBztb8yDrLEFmbw3yhlpQoepGs34QXWY1Bm0GDNmN0LmsMLkdMLhtcPg8cAd8fPP74GLrflg9LujddhjcDow6zOi3GdBhVqPJMIISdS/2D7VC3lODLa0leK/uIJ4qScGK2v3oMB+/t3S0rvG1M1GBOAB1ElUPaGv4VCpiPwmR6Wz5YQJsBEBFTISjAFQEhBJi0i0Ukf5WTEQ6sRKIjUCTwOcFWcwSDuZ3vgR74p3wVGyBfctNMDzETwCNBDgxACqBZyoQWyEMQkUAKGJBcYwtRQAUa2EQ6iEO+gd5mR6BUfq7ODYBJAaC4dELYX7nVjhkr8HbQJPJkZOoUvwl8Qp8ditA/40H9ZXwNbwBd/a1cMnPhlO6gE/YVH4BLuUX4aKl4iK4pefCKT0HAX3VxAvyuxDUVcHXsg7u3HvgVF4Jx455sG+hgAMOjq2zWNKmc9sCOLfPh33bfNi3zoN940zYtyxE0NA48ZhTtMXXnsIkwCT/ZaA3gVAEQC3jASjGgiLw6VUOpqVCIzCcAVCCRC8GhDI9x8H4bAJMzySMAb4Z4E2AVHhMeZj2OweWd38Ah/hxeIq3wz9Yj6Bnog+drz0fpmcv5Y3G70+A/v5pRwagiAklsKC0d85kAJSGAKg7ZkFLLKjfzYmAUBoCon4bBaE0v54Lza/mQnPTPGhumg/1L+dD84t50PxsLjQ/nQvNtbOg/uE0qL+TAJbQeQUH9eUcVJfHJHVeOh3qqxdC/Z1zoP3xl6H94Zegve5S6H52NXQ3XgX9DVdDd8NV0F13NXTXXgXdj6+G9qpLoL3iK9B+/UvQXHg2VIvnQTVrOlQzp2N0xjSMJCRgmONYMz/xFEKWqfUWm6KPUvww8QpMWQWI0UAx6WQUTJHp+7rI+ykFWZ18IxBqUhYUA6CUSGdsKJ6NQCBUdEJILASa7EmR1CRGcrMU6R2ZyB8oRpepF3kDRdhct5MxEhIbaR8CoBRIDINQ4wAoYkMRC2pro5IBULEg1MY6kujJsKFOziZ9H1VT5HkyPqwWY0tjOlK78lA80oBeAtc9R2Flnb6585RDi+fjAAAgAElEQVS9X/EDxSswsQIh2Dw6DJjq0ajKQcWQEuWDclQMpqFyKA1VQxmoHMxAxWAGygbTUDqYBtskaZ0UpmB16zFk7mCAU/lQFvJ7lcjtkbGW15OCcNrm4d5UUMvtTcPBbiUO9dAxoz/QT+zjyW7hv5SjthGktFJCnpwHvYkB1Tp2vFG2KRnziZhQBEJJGQtqPAilgFgAoUTNBHxTUyKRQG/GupQzIGpTnYjJfjfVEyiVhvSO/SgYqkSrvgdapxHeSeSFow49RC178UF1Ej6pk2N9nRyf1MpiQKgYAKpGzoNQVbEsKJ4BFWZBjQGhKnkQaoUAQoWBqLcqpHirXIo3y2V4o1yG18ukeLVMipdLxXixOBlLivmETkrpfJaldSbjmcIkPF2YhCXFYrxQIsXSciVeL0/Fq+UpeKsqA8urMvFW1R7W3qzaA2qvlqfhhTIlXihV4uliGR4vlOIf+Ul4MC8RDxxOxN9yE/HX3ETcdWA77jmwAzvaymD3HU+i68l+LuKvm+oKxAGok6iot+Y92HdcDseur8C2aSEPRq0W5Hbv8JI7kt8xP6hYFhRJ8YgF9TYHkuNFAajJWQkERtHkzrx0PnwdOQgYe+GtSYYj+S8wL/sC838yPCJI7oiZEAagiAUVkeERoMRBT0blBEKFAaiHhQkjmZb/PQH6vyXA8Fea/HHQ3cNBezsHzW08KGV48HyYl94A+45n4M5Lgr+/CSFXfKJ0Eh+d+EvOcAVCbg38XVvhyfs9XClfjIBOrtSLwVrKl9h2twBAOZUXwZk8G/76ZZGeh5yj8A/shrf8Kbh2/wDO5LNh35YA+/bpsO+YC8fOxXDsOgvOXWfBsXMRHDsWwUFJm9S2LYB963zY1nHwVL8ZOSa/MnWzkYC+FdbVixkAZRXGmwgDalkCLONYUCTDYyAU+USFWVAC+ERMKPPzCSAAyvRcAkzPCgDU0xwYI4rGHkH+q2fgN401HHQEcN/PQf9XYlnOgOnlr8G24S44M9+Gty0X7rxNjPGkvZVnYuoJCKfxJ8KAmsbL8O6dDn3EC0qQ4QlSPA1jQc0SZHgCAHXbHIwHoIgJpbl5LrS/ms8AKAKhGAD1i/nQ/Gw+NDfOh+aG+dBcvwDaaxdA85MF0PxwATQ/mA/N9xZA890FUF+zAOqr5kF9xVyoL50N1TdnQ3XJbKi/PAuqi2dC9aVZUH9hJlQXzoTq/FlQnTcLqvPnQHXePKjPmQfVeQugPncR1Ocuhvrcs6BevBAjHAft1VfDnZMT81mYus9BzEHjq/EKfCYqMGDuQkH/PibBO9iTjn1dBEbJsLtDivQ2CVvu6ZAz+V1mZ5QFtScGgGIgVJsSaTGyGAKiSBoTlsVIWxXY2ZDMmAjDtlHYvQ70WwZRMlSO1PZM7GyUYmu9CDsapNjZJOeZUM1RHygCoEiKF2ZAxQJQxITiQSh+0scmfgRG1cmwpkaC96tEWFmZhNWVEqyvS4W47QByB2vQpOuFxmmE2x+fKH0mPozxTpxQBbwBNzS2LrRq8lA1nMpAp8qhFFQPZ6B6JA3VwwL4NJSOSgKjBjNQ3C/HgKkpch5PgLyhBtFpqEbN8H4U9aUir1eG/F4FCvqUKOxPQ2FfOgr60lDQm4b8vjTk9aXhMLXeNOT2UpqdFL3Glsgxp3qFAg/2dmYgpU3KwKf09hSkUWtTjgG8acyRk/yuhdhQPAAlbU0BNZ4FpYCkRR4DQCl4AKoxyr4kCfDOZiVL4tzRoMT2RgXzoNtUJ8GGWjHW14oYAC5uzUR2byEqVU0YtKnQbuzD2loJVlZsx5pqEQPCP6mTgbVaGT6ukfMyvFrygpJFWVBVcnxYFWVAkRTvaABUmAVFABQ1BkBVyBgARSAUtdeF9lqZFNSWlsuwtEyGV0oJmOLbSyUSvFAsZiDUc8ViPFMkxtNFYjxZkIwnCvn278Jk/LtAhMcLkvF4oQiPFybjMWpsmxiPFUrweKGELR/JF+O+Q7vwfFk6anRHY9xP9acjfrypqkAcgDqZSgomvCGPBSFLLwKaKvg6lfBWroD7wMNwSH8C24bzmb8Lm/QtE+QvBD69y8vwGABFUrxYFtTrHEwkixGkMaZnyU/qSgT0E3XTQYcBvubdcMgfgfnNrzEpDJPECMbkZE4eluGxlDwCoEiKNx6AokniAzwApScA6v7p/ASQJoHkwXJvAmMnaH/HQfMbDtrfcsyDxfDIN2F+47dC+lQSfF1k8qs9pkFxfGp1Mh+4+GumogJBWzfcmd+BSzIfbtnZcKd8Ee7UL49pLgZAfQku5UVwyc+BUzQL7t3fRlBfxRuSF5Ah+TfhTCKgaTocu+bBmXwWnKJz4Ug+B/aks+FMPJsBUARCOXYKINT2hXCwtgCODRycyu8hFDyOZKWgDyCWlVODkG0QQdsgAroG+DU1CGhr+aapQ9DSi6B1EEG7BkHrEOyJP2Zm41ZiVi7lZb7MhJzWBdYTG2ci400CzEsTYKIWluIJflA8AMWByfAYC4pMy3kQyiAwL8PgNwUhjB97yK/OQHK9Bzne4+kPHOxJj8HXVQJ34Q7Yd/4D5td+AMNDc/jn7+CgvZPfV/enacwHKmJGfo9gRB72gvrDLF6GRyyo38+G7vdzoL2Nl+GFQSjtbwQp3s1jWVCaX86D5hfzof65AED9lAegNAIApf7RAqgJhPr+Amj+byE03yX200Kov70Q6qsWQP2thVBdsQjqyxZB/c1FUH9jEdRfWwT1JYug/spiqL+8GKqLF0H9xcVQX0TtLKgvOBua88+Geu4sqGbOgPmRRxA0xCXPU/H9jh/jv6ECFAbD3wVQlLnL54DFY4LaPoIeUwcoFa90KA8He/cis4MmfFJmQk7LjHYFk+GRBC/MgjoaAEUsqMyufbB4Jv5Y5g14MWIbReVoLdI6srC9QYrNdSJsbZRiRyPvBUUTQQKgYkGosAwvCkApGOuAAKgICFUrEyQwcjYJ/LBailWVYrxTnoyV5SLmvbK5cQ/kHXk4PFiLRl0Phu16OHxuBE+jnOi/4dMR7+NnsQL899Xlt6F+NItnOg2loGo4nQeeCHxijR6no4qBT+moGExBSb8MtcP7YPPoobH3ok1XgqqhTBT2EdgkR1G/EkX9qSjuT2etaCCdB6D60yIAVBh8omUeYz/JUT504DgSMUNsHxpn3H4X3H4nHF4bLG4TG3No3Ik2CxuL3D4nCzYoHsyHvEXEPOcUrWLmASVrFUPeIoG8RQpFq5zJfwnwVrTx/k+MBdVKMjy+xcrwxC0xUrwmAqGUrDH/OUH+y7OhogA4P/bwLMwtJP2tl2JNTSLer9yJ/KEqaJwGdJr6UTBUg5TOg9jSkCqA30n4oErMvKBIfkdeUGuqSYbHNzIiJzleWIIXBqAmBaEEKd6KSjkDn6IsKPkYAIqYUCTFYwBUqQyvlvHtFcaMkvBAVIkULxIIJbTnSyRYUizFc0US1p4pluCZYiljOz1VLAW1J4vE+E+RBE8UUpMyFhQxoR7OT2YsqM2tRbB4XZ/FL028T8dRgTgAdRxFOpldQi4DAiMl8NZvhnvfQ7Dv+C6s783iTYBf49PxrCSJIWPytwRZTFgaQ1K85zjY1v8AQZvqmKcPeR3wdRyCM+UpWN68lIFRjH1Akz4CnsiMnAFQHIzjWVACAKX72zTGguIlMIIM5s/ToaUJYJh9QJM/8mD5w3QWia7+NQf1L/j0Ke1tM6H/04Uw/ufHML99L+zbl8K1bxs8VfvhbauEf6SbGfxGnV+OeVnxHeIVmJIKhEFPT+lDzNtpPOgU+9ilvAAukuJJFzGwylv+KDw5N8Cd+g0edCJDcvFZcErOg1N8Ppyi8+AQnTsGgHIQCLWLQKjFAgNqIRzb5sK+KYH5QNm3zIZ/5DAQ8CBoH0RAUwF/Twp8DR/BU/YSPLkPwbX3d3Aor4VddCXsOy6GY+v5sG8+G/aNZ8G+bhZsa2bAtmYmrNQ+mgnb2kWwrT2LJW168l6EfzAPvp698DUmwlP+Pty5L8GZ8Tc4kn4O6yeXwvLeeUyKx0zHSfJLHnS0JNCJDMsnY0Et4VlQLC0vhgVF4FMYgDL8J+xBR/5QwrjDxiAhlfOROXDnb5r4vgb9CGh74C2Xwy5eAtObN0D/z/Oh+yMHze84Nt7o/sBBd/c06O4iL6hZfBOkeNo7eBYUgVBhLygGQI33grp5HjS/4mV4PAA1jwegYllQ180HA6F+vJAHoH6wAJrvLWQgFAOgrlnIS/G+tRDqKxdCdfkiqC8VQKivCyDUVxczEIoAKNWXFkP9BQGAOn8RRmdw0F72dbgV8ol1iG+JVyBeAfiCPphcRgxa+tCgrkFB/0Hs7UxjqXjKFjFSWqXMlJy8oHgQKiqNoQlhYmMycnoOwOlzHrOaNEFV27WoUtUjrTMb2xtl2FgrwqZ6ScSIPMyCIgAqFoRinlD1URZUFIQKmwCHJTByrAmbADPDXwlWVIiwvCyJNfJb+agmFTuaspHaWYxDA3Wo0XSh0zSCIZseOqeFgVPh/8uOeVHxHeIVmOIKdOvLUDYo45lOI+moHt+GSX6XivIBBcoGlagb3YceYzUaVYdRNbQHxf0KBjiVDqSgdCANpQPpKBlIYy0MQNGSMaAYC0pgQDHpXQpyexTMB4r8nwxODYKhAA9guw1Q24fQb+pAp6EBTZpKVI8UonwoF4X9Ocjr3Yvcnt041LMbB7rTkd2dyhr5zu3rSkNWZxqyutKR3bObJXA2aupgdOmhcagxZBlEt7GTpW7WqKpQMlSIA7052Nu5h4070mYxJM1iloaX3CSBuEXGGE8EQoUBqPAy7AVFS/Kf42V4vAcdz4KiIIQoABVmYG5r4EGo9XUSbG6Qo1nfNck7G4LN60CPZQSlo41I78zDtsbd+LBaglWVSVhVkYzVVRJ8UE1eUDwA9UEsC0rwgSIz8jEyvIgXVBSAirKgoiAUk+KVS/G6AEKFAailZVLEglAvFUcBKAKiCIAKg1ARAKpEhqeoEQBVLBUAKDEDoQh8+nvuLjxbkoISdU+0DvGBMVqL/6K1OAD1ab1ZQT+Chg54m0VwZT4I+4bLeT+WVzhYiJXwOg9K0ZKYT/btvwDFpx/9b+K3LuRzwddVCEfqEpjf+haTwpAEhozHyYTcSJI9gQVliMjwEsbI8Mb7sGhZHPp06O6ZDv3dAggVM/HT3j4TuttmQPPbBGgIkPopBzUlUP2Yg+q7JOO7AM6MTQhF9LkT+33064w/G6/AqVUgoDoEp+JsEMMpFnBi68R2ki2CS7YY7syr4Kl4HIGhPQh5LQjqK+CSnw+X5Cy4ZBfCKbuQX0ovgFNyPpziKADFs6DOhn0Xye1mw76Z472gts2GI+kiuNKvhefw3+HaexNcWbfAqfwuHDvOg23TTN6gfK3gKRfrK0fr45r9Qw62DzhY3xfaag6W9ziQ15N962Ug8PtofyEai6zD8A+Xw9eaBk/hu3Aq74Nt83WwvHsRA6BoDCJZHSXh0ToDp57nWVDG8V5QAgAVAaFigxAE4JukeOYXvw5fZ8G4rh0Zkg4YR+BtPABn6gpYVt4G4+OXQHdXAkiyp/01xy9/T+PLdBAAxYNQs6ElQ/LbBEPyWACKZHi/JhkeAVCCHxRJ8H6xAJoYFpT6egGA+slCaH60EGoCoL4/CQB1lQBAXbEIqssXHpEFpRZYUKrFs6CaNw2mh/+OwGjUV+90mqiOK3b8YbwC/5UVoFHC4bNjxDqAOlU1DvXmMGmMrEUMebMEKa1yZkpOkhhxczIO9x+G5yRkbpSSR3Hp1SqaxB3AtgY51teIsLGWTIPlES8oWo+yoMgPKsqEIi+WdYwFxTOgSArDGwHzE7+xJsBhA2Ay/JVgeZkIy0oTsaw0Ca+W7MLzRduwskqJMlU7/GcwofO/8kMT7/SUVcDsUqNiUInq4dRxrKcMVA2loWJQgcpBJWNI9RqqYHQNg8zJrR4D84UqG0hB2WA6ypgnVAbKBtJZMl4UgEqLsKAK+lKQ36fE4R45cnvkyOtRorg/E9UjuWjRVqFmtAC1owUoG9qPvN505geV063Avi7ylJNgX6dMaOQvJ8e+TkWkZXUpsLdLib2dCkQCDzoU2NNBnnISHOrLhidw9ERfGovcfjfMbhNGbaPoMHSgcrQSh/vzsKcrk3lBJQsJeImNEiQ3y5gEL5YFxYNQSiQ1jwWgYllQ2xuU2CEkcX5SmwyS4I3ajt9gm8zJh6waVKvbkdlTgl3NWYwFFWZjrqoQY1WlFKsjaXi8H9QxASjygGJtrAzvDQKfxoNQpVIsLZUKUjwJXp7AguIBKAZChRlQAvgUZUFJGAj1r/wkPHw4ERtb8mFwOabssx0/0JmrQByAOlO197ngHy6Bu3gF7Dt/CsvyOYx9QIl4DsmdCHnDhr1hsCa8HN/hI20HQn4P/D3FcO55Febl34WekvDu4z1ZmGFwGIB6MIGX4f39WCwoAqGEJCpiIAj+KwyAEpgHOpK/UBT6DRy0v5oJ63v/gH+wfXyn44/jFfgUKiB8NwIeuA/dDKf8LDjTvgxX6peZybhTdhZc0oVw774M3tIHERhQIOTWjumX5/DvmGSPGZLLL2IAFIFQTgKgpDwA5UwiptMcOHdMg2P7DDhEF8KV/gN4Cv8JX9PHCIzmI2QbAAE/8DvglF0K+zoO9o2UiDeTJeLZN82BffMc0NK2cTbsG2bDvn4WbJ9Mh23ddNjWTmPNupZSN/nkTSsBUxR88AEHyyoCo+YgoJ7EKH3MFR39QdChQWCkBp6qbXBm/ge2LT+H+a0LGCOT/OhMBC4RMPW0EJTAUjgpCCEBxicTBC+ohKgM71+8D5Tlw5sRNA0d/eTHeDZoN8HXWw3X/k2wbXgEpud/CMP95zKvOvVNHDS/4qC5mYP2lmnQ3jYL2ltmQ3sLb0ZOhuRaAp/IjJxYUGEAKkaGpyYWFMnwyAvqOsELilhQDIAiFhQvxVN/ZxHU314UZUExACosw1sM1dcXQ3PJYqiJBfXlxVB/aSFG53HQXPZluCTJx7jK+NPxCsQrcKwKEFBkchvRaWhH4UA+yKOF2AgESBUNFcF/wrHmE++jCBjWOg0smSqj6xDzglpXK8IntWJsrJfxABR5QdUTADWOBTWpEbAAQJEHS4wEZnW1nMWgryL2AbGjKqQMgHq7XIz07lJonafDaPlYFY4//7mvgCAHJaZRiyYXFUMKJrFjMrvhNPa4fFCB2pFMdBvKYXAOwheTOkn1a9UUoGxAiYqhDJRTIp4AQpUOEgAVZj+loKBPgfxeOfOBKhnYjZrRXLTrqjFk6YLZpWXyOQJ+AiE/Sgb2IadLggM9ChzsTsWh7hS2pPXYdqArBQe6U5DTnYLsLmVMS0Vs6mZWVwr2dChY8AGNKafyR6mbZrcZfeZ+1KkbcLi/EBkdmRC3KLCzUYQdjWLsIlCqSSakcFIIAm9GTimcUQBKwbygSIb3SY0Imd2HmYfdqfTNG/RD7zKjWd/LpL/S9kP4pC4d7xHwXZ6EtytEWFEuwruVEqyslApNxpbE0FxRKeVleBV8Kt5b43yg3qgIe0GRFE/CjMmZF1QMCPVKqQwvlUgjMjwyJA+zoGhJErxnimV4mknxSI5HMjwJHsrbiWdL5CganYz9dSpVib/2TFYgDkCdyerHnDto6ISnYiNsG66Z4PnE3xrRvxNvkmIOcfTVUAj+oXq4st6BZdWNMDw6F7o/87HnYYaUTgCgeDPyqAyPeUH9acZEI2BiQd0htNvJg2Um2ETw55Sk9Rv4mkuO3qf4s/EKnKYKxPJq/L0iOGUL4U69GE7FebzxeOrF8OT/Af7ubQg5BibthX9oN5yS+bwflOILcMu/ILCfzoNDvBCOxJlwJM2BS3Yx3Pt+CW/Vi/D3pSBoaQcCk/s7eUufY2wn3pBcSMTbPBf2cAsDUARCrac2gwehBACKAVEfJ8BOINQaAqB4NhQFG3irVk96Hce78UijS9BpgL8nD57itXAk3w3ryithXDKNSX3JbNz4GC/BI7YUgVAkwzM8wadv6h4gQP3fkXrEvi/H268j7hcMImgYgacqC8601bCs+jMMT/4fdPeczQNRP+cYEK75GQftTQkMENfePAfa8V5QAgsq4gV1wzwegLpuIW9G/iMyI5/IgtIQCBVhQS2MekGFZXiXLIbq/JlQnT0dpgf+BH9/X+RS4qynSCniK/EKnHIFiB3VY+pGTk82mwBOOCBZT03YeGIbTG4LGrUdyOzOw7amFHxcnYyPa0RYVyflfaDGSfGiceg8A2pNJIVqvAkwMQ8IhJJiebkIb5YlQ9Sai37r8bMdTuxK4nvHK3D8FdDae1E+JGeeT+G0O/J86tAVQWvvgcc/XubKf9MMzmEGPlEqXgUDnogBlc4S8YoHlCjsk6Goj+R6GWhQ5aHH2ACdYwQunx0hwWd3fC+7DA040C2NpOHl9qYjt4dAqLHgUxiIOhYAReATNQo/6Daenh/KfQEfdE49OoxdKBmuwN6u/Uyet6NBjG31ImxvkGBno5wFIexslmMHJeM1UfgBpWyKUTxUhUAoIJTiVEexsRV1eN3ot6hRrenA3r5SJLbsx8c1qVhRIcZb5cl4ozSRjUcEhq+okOBtAYRaXkksKDIkj8rwlkXMyHkAKmJGPgaAkh6VBfVsmAUlAFFkRP7PvESsb86DxjnRy2/s1cQf/bdVIA5AnfF3LDqgeGs2w7xsPiwrzmYsKG+DBEHHWEbGyXU3eo7w6/2qdrjzNsC69vcwPHk+n0Z1FwftvXwSlf7+hJg0qunMCHhsEpWQRkUsqD/Mgua3HNQ/p/S978JdoAifhi0nnn3M0/EH8Qqchgrwn7qQzw531vfgFE2HS3423DnXw9f8DoIxqSx0ctqbB0cEiCTkg/vQr+GSLALPfjoPTtF8OJNnwSU9H+5918Fb8TT8/UoEbT0TJjf88YQjh013Tc1w7FgMx9bZcG6jRDwBgNoyLwpAERAlgFCOI7CgiAEVC0BRsqZTeVPE3PdUiilUbcL1jDmm3wv/aAM8pVvgkD0My8pvw/j0DCbtJbNxI8nuSOr76HS4D38U81KqLX+GmI3HuRo7gzzyUULBAAKj3fDWHIAzZTWsHzwM4zM/hf5PF0N7yzxobhSkwT/hoL6WpMIJUP90BjQ3zgFjQLE0vHnQXD8fWgZAzYeGAKhYM3IyIicfKDIjv5qX4amviAGgvrkY6ksWYPQsDrrvfg2uFNkk13iydZjkUPFN8QrEK4BeUy9S21KwuyMDxUNF6Df3w+U/upzm6GU78nfU4rGh1dCD/X3F2NWcgbU1InzEACkJi0HnvaDIjFwwAaYkqtpoEhWlUEWTqIj1JMZbZYnY0pSFZl0UqGb9O3I3jt79+LPxCpxiBUhGVz+6D6UDElDaXbPqIIYtLXD6js7Kox9YWjR5zAuqcigdFQOpKOlXsEQ8YkHVq3LRa6yD3jHMAKcjdjPms+/0WlHQl47c3hQGQPGJeAIA1ZOGQz1pYxhQBELt7+IZUGNZUFEPKAKfMtqlKBsqmJL7pyNeR8wTVBuz24peUz8qRmsZIEVSvC31EmyuF2FrgxRbGqTY3iBDky4aQMX/aBVTkJhjTuWq2WPHoE2DKk0nsvuqIG7PxSd1GVhZSZI7MZaWJmIpSYRLk/BamRivlUrwRpmUmZLzIBQvxSMAKuIFRTK8sB9UiRQsES9iRi6LsKDIkJxAqKeKxfhnfiJeLEtBmap74uWd/jJMPGd8y5RXIA5ATXlJj+eA/EQs9jvkKVkJllIlpFKFPVcs71wAV+qD8LXvReg4DDWP5+zj9wnatPDUpMOe+ARMr1zNzMjJ8FdLpr93EUsqIRKHrrt3JvR3z4DuLh6AonQ89S/JYPhiONPXxPg8jT9L/HG8Ap9+BXyNb8MpPwfe8kcQGM0BAhMTMyb7j52xn8Sz4ZLMg0uyAO60b8Cbfxd87RsQNNQCx/AJoCul7zcPlfDfdE/+A0x2R2l4zu3zeQBq2zzYtxADijyjZsO+aRbsG2fCtmE6HJ9Mg20dByt5QxHbaQ0HJrsTPKHstFzNwfrJuSwFL3xOvsqxo8up1v3oxyKpb2CkEe7SrXAk/Q2W5d+C6aWL4euO+j1FjzDZ2vH2j14bff3Y9aMcIxRCyGaEr6cR7nwlHLL3YPngURifvRn6v14F3R1fhOYXc6H6EQf1Dziov8dBfQ0H9bf5peqaBKi/MwPqa2ZC8505UF8zD+pvz4PqqnlQf2se1FfMg/ry+VBdOh/qbyyA6oszoLpoGsz//hsCw7Gyw2jfo2tH6Xf8qXgF4hU4rgp0GNqZF5SyVcYSqsgYWNIsQXrHbpQOl2HYNgLfpLK88WPKcZ1uzE6egBf9lhEUDtdA3p7D2FAfVCfjg6pklkT1MQOhYlhQNSTB4xvPekrEuro0lKtaj9DHMaeLP4hX4FOoAP8/1JC5kQFPPYZKmF0qZvx9PCc3OIdQNiBD6YACpQPkHZWJdm0JVNZu2L2mIzKc+GPz5+ZnScHI6dq0lThEnlB9aTjcl8qzoHrSkNtL4FMqawe6leAbye+UyOlUIJs8oLrIB0qOLNYUyOpUIqtLicwOOfZ3Z7B0PP5E0fNFTjxm5eT+5+bvMcccKPKA2F4WtwXdxj4UD1choysH4tYMjNgnMiBP7uyRU530itvvhc5pRodpGOWqdmT3VUPUnof1DVlYXZOOt8rleKVEhJdLRHihOBlLihOxpCgRzxcn4fniZDxfIsKLJWKWgkdJeC8Wi/G80JaUSPBcMZ+ERwDUEwVJeKwgEVtbC6Fzha1oTrrr8Rd+hisQB6DOyJtDQ2t0oPOUvReJTLe8KSTivc6BxaS/xIFSpwiQsrx/KVz7XoR/uPq09ToU8ME/UA/XgXWwfHgnDP+5BLp7OBDQpLktDEolQHdnArQ3c9DdsxD2nS8iaJ44WJ62TsYPHK/A8VQg4E2NMf4AACAASURBVIK/X4agpeN49o7u43fAfeDncKVdAk/5I/D3EROxP/r8ca/FRI4b6uHYsQCOrTPh2DILjs0JvAfUJxwDmey03EC+UNMZCOXYREyoubBvvxD2HV+CY/sXYN92Eey03HoBbOsoBW86bB/Mhrd+3XH3iN/x9N7GeMp3wPzSF2FPfgDu4i3wjzRO+uvi0W7KTvCCTnr3kM+NgGYAvrYquMuy4dqzHfZtb8Ly7qMwv3AXjI/dDMN9P4b+jm9Bd/NXof3JOdB8bxHU1yyAmgCoK+dCfcVcqC+fB/Wl86D6ykxor78c7syUk+5T/IXxCsQrcPwV6DP1QNESNiJXgozIqSnbKA5djuRGMZKbpdjTlYVadR30Tv3xH/wE96QxzeAyo0nfhey+EiS2ZGFNjRSrqpKxqlKE1VVifFgtY2lUK8qTmRdU7kANbN7xMqYTPHF893gFprgCQfIMcg7C7T8xECAY8qNZcxA1w7vRo6+EwTEEj/9kTKPpPoW/V7F7zMjrTUVur5IxoA71KHCgW46cLilyumTY3y1ngNP+biUO9vCeUCTPy+/bi7zeTOT1UcvCYUrE692LA90Z2Efyu04l+kxRltEUl/CkDtdrHoCkNQOHB8rQou+C3mlEcMwPb+HDnt77uPBZjrYMhkKwep1QOYzoMqtRq+1D/nAL9vRWQdJRiO0tuVjfmIMP6jLxTlU6lpWnMFPyl0uleKFYwkCoJSViPEutWIynCkV4vSINFdreo502/tz/SAXiANQZeCN5VgR/Ym/dZpjf4GBZxsG6PIFPxlvGwfxGAkvGYyAUsaKWcjAuEbxWXkiAbcNP4Sn+BEFLNE3pVC4l3KfxQ1rIZYOvqxzOPe/D8sE9MD7xDejumg7dHxJg/fBvCAy1Rk7LjiHIjSIb4yvxCpyBCvCf57Gf5vBn/KjdIczINYrAgBIht26SXccec5IdYjbRvnRAP9z7b4dtPQdn0kVwSi+FK+N6uA/9GZ7SZ+CtfRe+th3w96YhMFqAgK4WQUs3gpYehBwqhJxahCh22Knhl7TN0oOgdRCewmfg2HIZHNKfwJlxG1z7H4an6HV4atfD152JgK6Jf/2kv/7HdHWKVt1578P45EwYHuWgp5CDB8kPajYsb18Dh4KuNR1Bi2qKznZih4kCXifyHgIhrwcBmwkBgxr+kX74B3vga6uDt7YU3tqyaKsph6eyGEEj/7nhz3Ji5zqxK4rvHa/A57sC/eZepLTKkNomZ7HoaW1KpLbyABSBUIo2JeStCpZMJW6WYVejCJJmBfb35qLN0Am772Qmxsdfc2Jdqe0G1Gk6sK+vFDtZEhUl30lYMhWxCsb+xceLsfWIPzoTFZjs/ikMBh25P/xn1xtwwuAYgG9SlviJfL75fen/7QZ1EQ52i1HUvxulg9moGc1Dk6YcnfoG9JvaMWrrg84+CpNLB7vHAidZL/id8AY88Po9bEmpmF6/G2QU7vI5WeswNOFQbyaKBw+jcqQIDepqtOma0Gfqgso+AovbDI/fjei9w5GvfiqeadN3Mi+obY0ybK4TY2OdCNsblUjpyEHxcDV6zIOw/5eB1YEQpQb6YPe5YfY4oHfZoHVaMWDVo9+qQ59Vjz621KHbooXVO1GlMBW1jR/js1eBOAB1Rt4TmpQG4a3bxMAnik8nE2HrWwmsmWMAKBOBT6/yzbSU4yPSX+Dj0Y1PcDC/fi4c4r/B25oF+Cc3Pp7KSwx5nfB3VcLfdWppW1PZp/ix4hWYWAH6jsVuPS74KfKLW+wro+tjDhjdfIy1kNcMX9tWBAb3ImhuB/lSjevcMY4w+dMhtwH2bV+BbSUHq9AsKzhYlgvtXQ7WVdNh+/g82Hf9EM70e+EufAO+jnQEtE0I/T975wFeR3X0/StKSPnyhuQNhCSkN0JC8iZvXhIgJCSBBEKvoZhAAAOhhd6b6cUFUwy2cVWXewUbU11wV3XFNu62erclW9J8z+9czWrv6t6rK1myJXvmeY527+7Zs2dnV7tz/uc/M3sUHyXQp8YGqR1zk4v9RLY8fzByD4zqFQakyu74b6l86QzZ8dYLsvvThQm67XZM9/5exmohurHtP7Jj6+HzxTprx9q0o0wDpgHenk2yvnydjF2WJmNXpMv4FVmuBAEoQKiMZYBQWQ6ESivIcgDUyLw0GZ6TLBnLx8qHG+bKxsrN0tCogX5Vw53/v0sw4cLaMtlaXaInsaVpoNtpIPaTH3tP7IvoyDG0Fj6uoXGXbKlaKyW1W6V2V5XwuzNkV0O9vLtuqkxcmSYTV6TLBPceSZNxy1Nl3PI0mbAiUyavJIPeRPng03dkwaa5UlCUJ5sqN0hFXXkHMm3G7jUA18Kt2TIkJ0XezE2XEXlZ4WDkuZkyJDdD3shOlVeXJMugpakyIn+8TFnzvizavky21RR3E7dd7hVv5Y7e69a6MS5Da53sb1sMgNpHd7Sprkpqs86U8ieSwgATLKg+gFChFhYUbnjqivdQSACgSh8ISfl9ZJkLSfk9ISm7IyRuwHdLSCqeOVZqpz4iDVtyo1xV570YojRum0wDpoEu10Dk//DOty514FP1gCSXDa+yX5JU9g2FC7GhngtJFSAUoFQf37vkkZBUPP0ZqXrlJ1Kbeobs/PBp2bVqijRWbYlzBc3ndgv+tBgbTbWlUjn4TBeEvPSWZpbmrSEvGx7vp5J/h8JZ865vZkb1CknJFeH1sgePkarh10rd/FRpCAbg9Xqk165Lb4etmAZMAweYBnY37pYFm+fKuOUZklWQIsR+AnzSom54LSyoMACVXpApacvGuCxUqQVZkpyfLmSjIjX6hJXTZMm2HCnZsWep2A+wW2GXaxroIRoI2y0KbOVsWyATV6aGXfGas+FNITbUqrEyedVYmbSShAZZDogatzw9/J5x7xpiy2XJ22umypyNH0pBUb5srtoktQnF6A3bL34rpr5hl7y3frYMXZosI/IyvTI8P1OG5WZ55c2cTKEMzsmQV5akyEAAqex0SV0+RWaunycrStZJeV1ldBDIO6G30kPumXVzf9aAAVD7+O42FObIzvcflKpXfuBiPlU8GJLKR4kDFZKKZje8IAuq/P4wAFV2b0jKAKHuSZKyO0PC4K/k+pCU3n6oVL78F9k5Z4g0Vm7bx1dopzcNmAY6RwOwusIGRMOn06Sqb0twchekvB9AVDMI9WJIKl9IksrnQ1L1XJghVfEswFOYbQkgVQG4DbsSMPuhkFQ8e7hUDTlRaqffLruWT5LGCn8Abf8VtBgxjcWrpbLvb8LMp/+EmZkltzUveR9RbiY7JiBUUtg173oy5CVJKZnyrg1J0ZUhKbo0XIpv+H9S8eTvpSbzAanPe1saK+z95de8rZsGTAMtGqisq5QVRfkyc+10yVqWJukFKc4Fz++GRyyoCBbUsiwPgAKESlmWIaPzM2VkbpoMzUmWkXkZ8taad2V58WqpSWhQ2dIfWzMNmAa6qwZa7Kfi2m0yZVW6C0Q+7ZMxQjY8LYBQk1eN8UAogKgwGEXGPGVaZrj3TcayVEnLT5aMgjSZsHK8vPvpLMnevlQ2VW6Smvo47r3NJlR1fbVMXTPTvXdG52XJqLysSAAKJlQzCKUAVBiEAojKlNezM+TVpany0uLRrgzOwV1vhszdlC3rKrZItb2/uuvDaP0SEQOguslj0FRfLfXLMqUm9Qyp7HOINygkPlSYBRVmSjk3vAcUgEpqBqBCUnp3kpTflRRmRN0WBqJKrqPeEVI94kqpz5siuM9Fl5YBZfT9ttU0YBrY9xpo/j9t2Cm1qcdJ5YshqRqYJFUvJUk1WfL6h8SxoBSEcgBUUhiAeg6AqRmAejrJufziqkfcOVx/ndvvwyFxoPZd4WXFk1+RqjdPkZ2z+sjudR9IU8Cg2r3hY6no8x3HbCJRQikA1H9CUsLy1nApuSVJSm5OcizNMAvKB0L1TpKS3klSfF0YiCr+VzMY9Y+QFF4YksJLQ1Jy09el4oXTpXbyC7Jr2fvSVBOMmbLv74r1wDRgGti3GsC1bUvVJpm7abaMWzFG0vJTJGNZugtEPmZ5lmSqG94yGFAAUC0sKAdC5WdKcnMZlZchw7JTZfDSZEkuGCfvrZ8r6ys2ya64rj9mQ+3bJ8DObhpoSwPh/9HGpgaZs36mTF6ZJtNXj5Fpn4x1JRKAAoQKs6AUgHIg1Iosmagg1IpMGbcizLoE8M5cliHpBamSkp8iaQW4Bo+TWZ++JzmFebKtervsaoh0HYRpOW7lFBmWM9oB4ABQlJHNLCgYULFYUEMcEyoMQr2Rg4tehgzKzpDXlqbLwMUp0m/hKBmwOEWG5o6TCavfkwVbC2RD1XbZsbuuLSXZftPAXtOAAVB7TdWJn6hhe47sePtuqXjhmw5gKr+3manAAJE4UApA3ZcUHjASE+rukJQBQMGEuiPJGww695drQs49puzhH0hN1h2ya9UH0rSXghInftXdr+aKFStk0qRJ8vbbb0thYWHMDu7YsUNmzZolU6ZMkS1bYrsx0caMGTNcm7QdS0pLS11748ePl4KCgljVbPsBqoH6JX3DzKaBLQBUFW54/UkM0FxwxXsxSSrUFQ/wSeNENbOgyl3cuXDsuXD2TV/yA5hRMC15r9zeDEg9/12pSf+n1C0aLvU5GVJ6z8FSem0z8AQAdTslSUqbGVCAUDCgiptZUA6AamZBubhQ18OCSnLvpuJrQ+KKC1yeJMVXhaRYmVEXhLNvFv4DQOpoqXj+HKmd+JzsWj5bGiujBYoPPxhhc5O/WvSBCe/RX7Y0DZgG9h8NwIrKK8yVqaunSFp+qhsMZjbHggq74GVKWkFmJAuqoAWAAohSNsKw3HR5PTvZxWBJXz5Z5mxeLFuqC6WhqSWL8f6juc69kkTtp507d7bbflq5MnZmW7OfOvc+7m+tbaj4RCatSJHpq4jvFC4uI5664a0eI1NWhQtMqBYAKivMhFqBW96YcMy5ZhBqbHPmzbDrb5ZLfkAGzuT8VBmVl+JcfSeunCpzNs2XNWXrZGPlJiEe3RtLh8uovHRJzs+Q0Xnh944CULjjORAqr8UVj4DkgE9Dc4gNlSVv5GS6AhPKXwCiXl2aIQOXpEn/RcnSd9Fo6b84VYbmTpTxq9+X+dsKZEPldqnZtTPh22tWU8KqsooJasAAqAQVtS+qNdUWS92CV6Xq1f8RQKiyu0JSDvjUDEK5AeK9LSyosrsVgGoeCDqXmCRxLjE3h6S4d0iK/xkGo8ofP05qx90vu9bMlaZdZB2w14ve4127dsk111wjSUlJEgqFXDniiCNkwIABWsVbLly4UH7605969Q4//HB55ZVXvP268vrrrwttaHssr7rqKqmqikxxm56eLt/61rci6l100UWCUWViGmis2SzVQ77q2E+V/XCza471RLwn1im43zkAqrUbHsHKK54JiQtW/mQ4WDkMKA+Aeqw5+6a65wFEPZjkkh+QhROXuaqB/yu717wvdR8Plprh50n5w0dICXGebggJiREAoNQNzwOhbm6OAxUBQIWcG14ECAUA9a9wsPLifyZJ0ZVJUkzpdZBz0yu8OCTbzwlJ4VkhKbyId9o3pOLJM6Qm5SGpWzhZGraujh4Dwffo7K2MNr5T2qppwDSwlzVAkOG1ZWvknbXvOBAqGWZCfoaku6x4WZLmsaAAozIl2cWEYhDIYLCFjaCDwCHZ6TJoSbIMzk6XrBXT5OMt2Q6Mis+M2ssX3Q1OV19f38p++upXvyr9+/dv1bvFixfLz372M8/eiWU/DR06tJX99M9//lMqKysj2szMzJSjjz7aaw8764ILLjD7KUJLB+6Pnbt3yntrJ8uUVWkydWWGY0FNXJHqYkFNWpUhk1cReDxTcMMDhIrFgpqwMkvGUQCgmmPPRYJQMKLGNLv+wroE4M6QwUuHy7RPZkhhTZGsKVsrH22cJ2NWTHQx6N7MSZYROWkyMjcjwg1vuA+Awh0P8Ak3vCG5YQYUrngAUX4AatDSdHltaaYDoQCiXlmaIS8vSZcBi1PlxYXJ8tyC0dJ3UZq8nj1Bxq5+Xz7YmCOryzZJyY6KNu2nA/fpsSvvbA0YANXZGu2C9poad8muFZOkZtQ5Uv7gwWGmAYCUiwWVFAanmmNBld+pIJSPBeW5w4SkuHkgSIr0osvDcVfKH/uF7N6Y0wU975lNPvzww86AwRi64447pHfv3p5BM3LkSO+i1q9f7xlFGDm33nqrB1phCKnMmTPHO/7yyy+XBx54wAOZLrnkEi/Fa05Ojhx88MGu7oUXXij045hjjnG/TzvtNAEYMzmQNdAkTfWV0rB9gTRsmCm7VqZI/eLnpO79W2TH5HOlJvk4qX7tK1LRL6kl1hMByAlEruynZiaUxoIqd254fhaUD4DyZeAE+AZYqh55tjTtKIu4CY0Vm6V+SaZUp1wh5Y9/ywUcx62u+MbmuHSOBZUUBql8AFSYBQUIFWZB4TLsWFAKQF0VkqJ/hgGokisPkqIrDpaiyw+WossOlqJLD5aii0NSBDvqzJBsPyO8LL78S1J6+6+lcsA/pXZCf6lfMkMaijdKU71RzyNumv0wDRwgGiBdwtaqLTJ74xzJKMiSUbkpkgIQRUY8V1rYUOqGpwDUKH9Q4OZYLENzGeylySsu7spIyVg+TbbVxGZiHiBq9i7zkUcecTbLl770pVb204gRI7x6GzdulK997WuuLvbTbbfdJgcddJD7nZaW5tWbN2+e2waYFLSfmJxrbAyz0fLz8+XQQw91dc1+8tRnK54GmlzmusqdpVK2s0i2Vm2UdWUrZVnRUlmyda7M3jBLZq6ZJFNXEespTcYvT5HxZMNbmemCkSsTChc8ACgCkZN9UwEolv7kBy2x58a4DJwjcpPl3U8/lPqGyGzlgGIbKjbKvM0LnEve8Nx0GZydLENz0mR4XkbYDc8HQmksKIAowKdYANQgHwClINSrS9Pl5SWZMnBJpgxYnC59F6XLc/OT5dn5o+XZ+Sny0uIxMqLgLZm8Zq4s2LZc1pRvlvK6atndKkOop1RbMQ10WAMGQHVYdfvmwN1blsiO8ddL+WNfkpJbQ87lLhyIvDkguceCSgq7wxCTBZcYnztM8b9DUoSLC2yGV86V+hXvSlPgpbhvrm7fn7WiokI+//nPOyPmww8/9DoEoIQBdNxxx3kGz3XXXee2XX/99V69cePGuW2wmJTdhHHFsffcc49Xb/PmzfKd73zHbc/NDWctvOGGG9zvf/3rX169srIyD4SaPXu2t91WTAOtNNC4Sxpri2T31nlSv2y07PzwPqnJ/LNUvf4dB0Apy6kC5pOWZgCq4gllQSWJiztH7DkAKHX7vSMkNRm9ROLGQRFp3Fkh9fmTpDqtt5Q/8YMwGIULMNnvXCBysuGF40CpG17x9QEASllQvKP8LKgrDpZiCiAU5dKDpfAfB0vRJYdI0cWHSNFFB0sh7Ki/h2T7X0Oy/c8h2X5mSIou+bKU3vRLqXjmEqke+aDseDdN6pfPl4bt66WpLlZcPOOEtnq+bINpoIdroHxnuSzeukTGrpggI/NSZHReeoQrngJQ6hLTKihwbpa8mZspg5amyBtLU2X62g9lU+U2IQaViQj20xe+8AVnx3zwwQeeStR++vnPf97KfsKOUlH76Zvf/KZUV1e7zRdffHFc+4mJO+TGG29sZT+Vl5fLscce67Z/9NFHehpbmgZaaQBmdH1DnVTsLJNNlRtkRXGezN/0kcxaN90BUOOWp8nYZakyfnm6jF+R6cAnB0ABQjUzoQCglAkFAJW5PJx9c2ResszdNK9N112ye26p2ibztyyRsSunCi7Ab2Qny+CcVMd6cgyo3LALnnPDgwnVzIBqxYIiJlR2CwtKQSgFoAChXlqSIQOWZEj/xZnSb1GmvLgwXZ5dkCJPz0+WJz4eJc8uTJUBS7JkaN5UGbvqQ3lvY7bkFa2TTVVFUrazWnY17G6lR2+DOdV4qrCV6BowACq6XrrZ1nDKc///c0PZOtnxTh+peO6HLvsdAJOL13J3SMrvBJhqAaBccGBAqFtCUtTMMqjs/xfZtWJWN7vOfd+dtWvXyu9//3vp1atXRGdgHx122GGO8bR7924HLv3Xf/2XfPazn5VNmzZF1D3xxBOdwTNt2jS3HXe+P/7xj7JmzZqIepdeeqmrN3PmTLcdgOoPf/iDLF26NKLeTTfd5OoNGzYsYrv9MA0kooGmnWXSsHW+1C9+VWonXipVr/9AKp5O8gCmisdgQIXEZcZ7PCT8LicDJwAU7r53hmTHlFsSOVVEHRIr7FoxU2qzbpHyx34kxTe0AN8uW+cNIQF8iglAXR1ysaA8N7wrDpLiKw4Kg08BAKoYAOrig6XowkOl6ILPSNH5h0rReYdK4dkHSeGZSWFA6pSQbKf8KSTbTz1Iii88Ukqu/YWU3v1XqXzhWqkadI/smDRYGiuKm6/D/8aNuDT7YRowDfRgDZAyfVnxcpm8epqMyE2RkXmpklKQKSnNbnjhOFCRMVlwxXsjJ01eX5oqU9e8J5uqtvZgDXRN19etWycnnXRSm/ZTTU2NqP20YcOGiM5wPBN2aj8BUGE/rV69OqIebCjqBe2n7OzsiHow06n35ptvRmy3H6aBRDQAKFS+s1TWl6+VJVsXyqx1b8vElWMka1mKZC5LlTHLM2TsCoCnLAc+hZdZLgFCxvIMGZWXLIu2Lmm3axvn3V5TJAu3Zsu4lW/JmzkZMmgp8ejI1pkRdsPzMaBaAVC44QUAqJebXfEAnxwAtVgBqAzpvyjTlX4LM+TFReHywsJ0eW5hqjwzP0WemDdaHps3UvrMGy1PfZwqfReNkTdypsjo5bNk4pp5Mv3TxTJ/60qp2WVs80SeK6tjWfB6/DPQVFctdfPflMqBvw0HHr85FM6Ep8HIm4MCwzYgfkvF87+T+uzxPf669/YFYOQQE4oZPGT+/PnOqAFsCsqTTz7p9vXp0ye4y/uNAfbd737X1QsaTF4lEQHs0hgJ/hlFfx1bNw201kBs8KSpvkoati6Ruvn9pCbjbKnsd6RUEOvpgVB46QCocOID2JU7Zt7fuvl2bmmqq3HJD2rG3iHlfX4qJcSjI8j4VSG3Xto7HJsuwg0PV7xmFhRxoEp6hQEoD4TCDY/yj4OlWFlQFx8qRRd+JgxCAUCdS/mMFJ7zGSk6+zApOuszUvj3w6Tw9M9I4akHOUBq2/+FZNsvQlJ8xU9kx8xUadpZ0xwRL7YO23n5Vt00YBrohhpoaNwta8s/lbfXzpJR+ekyPDfZxYByAJQLRp7pUqPjDgMTYcLqGbKufGM3vJLu3SW1n7BlkAULFjjb5/jjj2/V8Weeecbte+yxx1rt0w3YT9/73vcSsp+w2QCgSBRjYhpIXAN8/1vbALAdK+rKZW3Zapm3abZM/2SSZBWkS3oBgFRasxse7Cdce1Nl6bbICeXEz99Sk6QHW6uLZNG2XBm/eoYMycmQV5cky2tLU13sp6AbHjGgtLQGodJl4BJKhmNAveSBUOkeANUXNlQzCMUSIOp5B0aly3ML0uTZ+Wny1PxU6fNxsjwwZ7jc/dFQeWnpRFlauEbqYUU1iTS1Vl3LBdmaaUAMgNqPHoIm2bVimlSPvFDK7zksnBqd2E8EH78uJOVP/FTq5o8Q8WW/g1cV7QW7HymlUy4FYwfXO4wYDaRJhjp+MwsXlNTUVLfv3//+d3CX9/v22293dU455RSPku7t9K088cQTrt4vf/lLIVuMiWmgbQ34v/z6P67L1kc3Vm+TXSvGy47J10nlwJ9IGcwnMm8+fKjUffC0d0D4faE//ecIb2vZEvtc1GzaXS+7P5ktNeMflPIn/ycMRl0ekpJezQHIyYinbnjKgiIWVK8kx4DyACiNBXVpAIC6oIUFVdgMQm0/51ApPOcw2X72YVJ41mFSeObnpPDUJNl+YkhKLvue7Jj0ujS1ygjTckV61bY0DZgG9k8NbK3eLrM3znPByd/MGS0jctNkeG6aDFk6WsasnCqrStdKoy/7nb0dEnsO/PZT37593UETJkxwdg0s8KAQ/wnbipAEsUTtJxjjDQ2x3R+ffvpp1xb2m9lPsbRp29vWQOz/9rqGOtlWvVWyty2Rt9dMlzHLMiQtP0Uyl2fIiuLlXtOxW/CqJLSCHba9pkQWbcuTiatnORe8l5cky8tLUmRQNlk7YUq1LP3ByNUN7xUPgMoUB0Atxg0vQwbgircwI+yOFwFA+UCoBbjppcvTH6fII3NHyktLxsv8bStdfK2ELsAqmQaaNWAueD36UeCV1vq11rB9udROvlfKHv6alD10lOx4r5/gDhMpYbe+yG32K5oGyLaCQXTCCSdIXV2YXpqRkeG2BV31OH7MmDFxDSg99nOf+5xo/IJo550xY4Zrh8Dkc+fOjVbFtpkGOlUDvCd2f/q+1I6/WmpGnylNPsA6fCKmtlhr/d7pUEcadsvu9YuldtpTUvncH6Xkxs9L8WXh5AhFVzYzoK5KkmKKy4gXxQ0PFtQlh0gxLniUixSACrviOQbUuYdJYTMIVfj3Q2T7ySEpOudwqX7zAWmsLOlQ1+0g04BpoCdrQN9hugxfS2VdlSzdliOZyydKxvLxkle0XMioZ9IxDVx99dWt7Ce1kaLZT1lZWa4+MZ2iSXvsJ1jrBDa3+E/RNGnbOlsDuM2V7CiRRVsWykcbPowArMPnUvup885cuqNccopWyuRP3pM388bKwCWj5aXFo+WVpWnyWjMT6rWl4XhQZMOjvLokw7ng+eNAAT6pGx7Lfj4ASllQMKGeXZAmj80dJc8vSJeZGxZLlcui3nnXYy0dOBowAGo/vteNVduk0eIU7NEdfvHFF50xRLYW4kOpQOcGlDr99NN1k7ccNGiQ23fnnXd623RlyZIlXpBOf0YY3a9L4h0cccQRrp2XXnpJN9vSNNBFGojkN9WMuUIqHvm8VA34VQ0ffQAAIABJREFUieyYfpfsWve+NDUEsjBGjts6pV8NW5fLzvdelYqBZ0vpLUdIEWDURc2AVK+QuHhQvYgD1RwLSllQnhseIBRueApC+dzwzj5EthGY/IxDpPL5XrJ7/TKvzw6Od9fTBRflncVWTAOmgZ6igZ2766TWBld7dLtgPGEnHXnkkfLJJ594bb377rtu+9/+9jdvm66o/UQG4qAQH1ODnA8fPjy42/vNudR+GjBggLfdVkwDXaMB7IYW22HxlkWStSxDpn8yXZZsWyzba7ZL417IJFdRVyUrStbK9HWzZWT+RIEZ1X/haBm4OFVgPb3iMuOFA5PjgqdxoFqCkYfd8BwAtTBD+nogVKZzw3vy49Hy1PwUmfDJbCmsLY9UZaQKIvfZL9NAFA0YABVFKfvbpvDQsuXluL9dX1ddz6RJk5yRBAPpvffeizgNYBSza0cddZTs2LEjYt9VV13ljgsGvdy2bZv88Ic/dPvuvz92XJ3KykrB5a4tGnrESe2HaaATNNC0q1ZqRv1ZynDBIxPeAyEpuysk5feHpOrl42TnjIeETJydJwp8tX4/NZZtlvpFY6V6+HVSds8xjgFVeH5Iii4gs11Iii5L8rLhEQvKxYFqjgVVrAAUAcnPO0S2/Y3A4yEpu+9PUp8TjAViAQs6735aS6YB04BpQGTq1Kkx7adPP/3UMZOY2AvaT8qYGjx4cIQat2/f7tlP9913X8Q+/w/sp1/96lfu3P4Mxf46tm4a6FwNhO0XXHTnb54nqfnJLhZUxrJ0SclPlvRl6TJ9zVuSvT1XSnaUdu6pY7RWu2unrKvYJB9tWixpy6YL7nf9Fo6W/ouS5aXFqTJwSVoLAOXc7zKk/5J0lxHPA6CaA5I/syBFnvp4tCQvnylrK7YEzthsw7U24QL17KdpIFIDBkBF6mO/+hV+H/DX3gztvbH5+fly+OGHuyx3AFFBIWXrb3/7W2fkpKSkeLs3b97ssrsAWvmz3pFFj3hPgEo333yzVz/ayvnnn+/qXXHFFdF22zbTQKdooOX9EG4Od7vaMRdL+X0hqXw8JOUEI38sScofaQlIXnYH64dK1eA/Sd3Hg6SxcnOrvrQA3k3C/0lnSFN9rez65GPZMeU5qXj2r1Jy41FSeFFItp8bksJzQ1J0IaBUknPFKyIj3kWHhFlQZ4Wk8LSQlNx0nOx4P9XehJ1xM6wN04BpwDQQRwPYT1/+8pdj2k8cqvZTcnKy19LWrVvdcdhP/qx3JGP5y1/+4uyieLE1aei8885z9S677DKvXVsxDXS6BpqwdFrsm6amRlmweZ4LRk4mvDHLM72SRUDy/HQZlZsi6QWZ8s66d2VV6Wqp2VXbqludZTP5G25obJCi2jLJLlwhk9d8IMPyJsqAxanywoJR8sLC0dJvcZoMUBCKeFCLwlnxnluQKrCehuRNkbyiFg8Qf9u2bhroqAYMgOqo5uy4/VYDJSUl8pOf/MQZMTCRRo8eLUOGDHGF9dra8Edj7Nixrg4sKFIGL1q0SE4++WS3rXfv3hH6YSYO8OmLX/yi4FI3bNgwr00/UMXMHvU++9nPyrPPPivQzPXcq1atimjTfpgG9kQDLUCRiDTUS83YSxzjqbJPSCjlDoRKkvJHW0Co8uZseaVk2fwPANVXpCb1MqlfNlGa6mu87njglgt50GKkeRX2cKWxfJvUZ0+X6pR7pKLPKVLyry9L0fkhKfx7SArPDEnR2SHZ/reQFF/9Damd0FdkR5U7o9evPTy/HW4aMA2YBkwDrTVQVlYmxxxzjLNj4tlP48aNc3Vwz5syZUqE/XTNNddENExAcrWfcKmLZT898MADnv1ENj2znyLUaD86UQPYEmrZYEs58Ck/WcYtz3LFD0CxnrU8SzKWZUlaQYaMyk+VkXkpkrV8vMzeOFc2Vm7eq3Hmdu6ulw1V22TeFrLqvS9v5I6XvotS5dn5o+XZBaPlhYWp8vT80fJq9jiZv7VA6vzhF/SiO1GX1tSBqQEDoA7M+25XHUMDpaWl8pvf/MYZMRg80crGjS1pmO+6665WdU466SSpqKhwZyBDy4MPPtiqjr/doUOHuroaL8G/z7/+8ssvx+i1bTYN7JkGdky60oFPFU+EpOKJJKnskyQVyoJSAAomFBnyHkqS8gdDUvZASErvDknJrSEp+09IKp/7keyYdq80bFq0Z52JerSyqaJbP42lmxwgVZvVRyqeOVNKbvyeVA+/WxrLgnRxGo/eRtTT2kbTgGnANGAaSEgD2E/HH398XHvHbz8RJ9Nv47D+u9/9TmgHwX56+OGHW9XxH2P2U0K3xip1oQayty2WjIJkGbciU8atCANQY5e1MKAUjMpclikZBZmSXgAQlSUp+RkyIjdFRualycRVU2XxtqVSVFu8102Uml07HCC1YGuBTPzkQxmaN1lmbVgklXWRk4rOcuokVnsX3g5ruodowACoHnKjrJt7RwPZ2dkCqITREywPPfSQMKtWVRVmU2iPYEKRTviss86Sfv36eQwp9gNEPfroo8Kxwfb4zfZly5Y5Q+upp55yYFWsevTNxDTQmRpo2r1DdkzqJWUPhqTiyXCpfCIpDEI1M6Aq1A2v2RXPAVAPhdwxpQ8kSdl9SVJ2TxiEKr05JGV3h6TytT/IzjmvS0P5ps7sbsJtNe0OZ6uMfoABUNH1YltNA6YB00DHNYCNAqgUy4aJZT8RbkDtp5qalkGv2U8dvxd2ZNdroLGpQbK3LpL0/FEyfkWWTFg5xi09EKqVK16YBYUbnpa0ZWMkpSBTRuelyfDcZEnOz5C318yS5cWrpXpXy/9Cy9V0vf3S0NTYcjpbMw10kQYMgOoixVqzpgHTgGmgu2ugsbZIaiddLpX9vyoVzQynSBZUUkscKA+Aao4J9WBISglSfl/IBS13INQ9ISm9KyQAUSX/DknZQ0dIdfKVUr9sujQ1tIBCYROq6w2p7q5/659pwDRgGjANmAZMAz1PA7sa6mTptoUybfUkyVqW6sq45ZkyfnmWA6KixYLCDY/iAKhlmQIAlVqQ5ZXk/EwZnpsqw3IIXj5OPto4TzZVbREDhXre82E9jq8BA6Di68f2mgZMA6aB/VQDLSE0G2u2Sn32EKkddYpU9Am711U82hyMXGNBqQuec8NrZkDhind/MwgFC6q5lN6d5LLnldwWkpIbCAIekvKnfyY7pj4iDZuNybefPlB2WaYB04BpwDRgGtj/NeBzRavbXScbytfJnA3vOxe89PwUyVqWLmOXZ0rQFS+zORZUhnPDA4BqAZ8UiErJz3RMqFF56fJmTooDpMavmiZLtuVJyY6y/V+3doUHhAYMgDogbrNdpGnANGAaSEwDuzd9LDum3yKVL35dKh4IudhQ5Y+GwtnwAJ+aASgCkpc2x4IKs6CaXfEAoe4OSfldSeKCld8RDlgOI6r42pCU3naoVL58itR99Jo0lK5PrFNWyzRgGjANmAZMA6YB00C30AAM7tYs7rKdZZJbmC3TVk+WjIIUVzQG1JjlWQIAlQ4LCjc8x4DKktQACyrVAVCAUJkyOj9TRuVlyrCcNBmcnSzD8zJk2pp3paB4lVTVV0fRROs+Ralkm0wD+1wDBkDt81tgHTANmAZMA91PA40126V+4SCpGny8i/cEuwnQKeyqlyRlzXGgCEZe7lhQPgAKEOquJCm7MyRlAFB3JLmseWTOK7klJCW9Q1ICGHX34VI19GKpW5QhTbWxZvaiG3rdT2Pdr0eVlZVSWFgYEZcuXi/JYFVcXByvirevurratc0yESkqKkq47UTaszqmAdOAacA0YBrojhqob6iXdeVr5L117zg2VFp+qhCE3IFQBCPHDc8BUJkuILmyn3SZkp/lACgHQuURIyrLFQCowTkp8kZ2sozKHyfvfDpHPilbLzujxb10WJQBUh19Psx+6qjmEjvOAKjE9GS1TAOmAdPAgamBpgbZtXq61KRfLOWPf9a51uF2BxhFaQGgiAXVAkKV+kCo0juTpPT2ZhDqNlhQSVJ6a5KU3hiSon+FpPga3Pi+LTWjr5VdOZPigFEH5i1o71Xn5eW5xAjf+c535Etf+pL8+Mc/lttuu022b98etamVK1fKZZddJl//+tflq1/9qpx66qkyc+bMqHXXr18v1157rfzgBz9wbX//+9+X3r17y5o1a6LWf/311+WEE06Qr3zlK67tk08+WUaMGBG1rm00DZgGTAOmAdNAT9ZAEPIprNku8zd9LGNXjJXk/GRJL0hvjgPVDEIVZHoxoMIAVPg34JOW0c0g1Mi8LBkBIyo/U4bmpsvrS1Pk9ewUSVk2Sd7b8LF8WrFJ6hrqe7L69nnfzX7aO7fAAKi9o2c7i2nANGAa6EEaCJpQ4a43FObLjmm3S8UzR4XZTYBMD/iCkWtGPLZTiAV1ZyjsitcMQJU1A1Alt4ak9JYkKSFg+U0hKb4uJEVXhqT46jAYVT3saqn7eLQ01SXGsOlByu3SrgImHXnkkV7q8kMOOcRbP/bYY2XTpsjMhPn5+fKNb3zDq6Mpzg8++GDJyMiI6Ou2bdvkhz/8oVfX3/bRRx8ttOWXxx57zKur7ery3nvv9Ve1ddOAacA0YBowDfRwDWA7EV+ztQ1VWV8pOYU5Mmn1ZBmdlyzJeaktAckL/MHIAaAAn8IsqNF5GWF3vLwsUQBqBMHK8yhZMiw3UwbnpMugpSkyaGmapC2fIu9vnC8rS9cZGNXOp8nsp3YqbA+qGwC1B8rbXw5t8gXT21+uya7DNGAa6DoNNFVvk7rZfaXqpZ86RlQpbnZkwwOAurclGLnGgnIgFG54fhYUANStzS55N4ek9CYy5yU597yiS0JSfEVIqoddKY2V27ruQvbDlklpDsjzzW9+UyZNmiSffvqpTJgwQWBDsf3SSy/1rrq+vl6OP/54t/24446Tjz76SJj9u+CCC9y2L3/5y7Jx40avPqARbRx++OGSkpIi69atk1mzZgnHsv2UU06R3bt3u/qffPKJfOYzn3Hbr7zySsnJyXEA1a233uq2Uf+DDz7w2rYV00BP1IDZTz3xrlmfTQP7TgN1DXWyqnS1vLVmhiTnp8movBRJK2jtipdS4HfDy/Dc8GBAaRmeCwDVUobkpMtLi0bKK0uS5Z1P50p1fc2+u9AeeGazn/beTevWANSUKVOcIfzqq6+2qRGM3ldeeUWefvpp2blzZ5v1E62QmpoqvXr1kunTpyd6SNx6zCBfcskl0qdPH6mra0lLHvegduwsKCiQadOmtTri8ccfl/79+7farhsYHAwfPtzF9NBt8ZYYXc8//7z861//ktzc3HhVO30fg6YHH3xQrr76aje4au8J6PuLL74oAwcOlC1btrR5+NKlS+Wf//yn9OvXTzrL2GxoaHDX8Pe//13mz5/fZh+sgmmgu2jAP6/XtKtW6nOSpXrIH6TknpCQ9Q7QSbPhueVdoTALCpBKAaj/hMEnD4AiLhRByq8Kx4eqGvwP2b1haXe55B7Tj61bt0pSUpIDeEaOHBnR78mTJ7vtgEqlpaVu39ixY922ww47TLKzW7IT1tbWyjHHHOP2KVOJ7+p///d/u21PPfVURNsff/yxwIY66KCDBOAJoQ4g09e+9jXhne2X0047ze275ZZb/JttvRM1YPZT+5Vp9lPbOjP7qW0dWQ3TQCIaaGxqkA2Vm+S99R84AGpkboqk5GdEuOO1uOABQIVBqJF+ACo/0wFQb+ZmymtLk+WN7DR5e90cKawtSaQLVsenAbOffMrYC6vdFoDiI/fLX/7SGakYsfPmzZPNmzc7wCBakFTiUlCPMnfu3E5T3Xe/+13X5kknndQpbd5///1eP1evXu3axLA/55xz5Fe/+pX8/ve/d7PI//d//ye/+c1vvML5//SnP8nFF18sACKxZPDgwa798847T9auXetVu+aaa9z2f/zjH0JgNb9UVVUJ7hPo7txzz/Xvirm+YsUK7zrOPPNM+fe//y3oSgtxQX7xi1+4e/jTn/7Ubf/e977n7dd6xB1pryxevNg79zPPPNPewx2IRMwSrpe4JPfcc48ADMYSQDZ9tvxsgFj1E9m+atUqr00/IyGRY62OaWDfaiBMMQ/2Ydead6U69VIpe+DzUgqj6XZ1wwtJOcHIccXzByMHhMId7+Zwdrzi3iGpfPkM2bU6wIoxhmZQ1TF/843kXUy8J4J++4XvDe+xz33uc7Jhwwa3i8kVtsF4Ckrfvn3dPtz2AMxramrkjjvukJtvvjni28JxBDr/f//v/7n6TGYgWVlZri9DhgwJNu3a4bz27mulmk7ZYPbT3rWfvvWtb7ln3+yn1o+v2U+tdWJbDmQN6BSeLsO6KKwtlnmb5kvmsnEyPDdFRuelOyAKFlRKcywoBaAISO4xoPIz5Y3sVBmcnSrT174vm6oCY5nI0xzIim/z2s1+alNFnVqh2wJQgEzQ/DFSv/jFL8qPfvQj95ttBEp9+eWXHRiVnJwssJSeeOIJV5f6GN/Ernj33Xdl165dcRVGzIoBAwbIww8/7IAIwAgKs760Q3uUI444wjFWdH9weffdd8t9990nAGGxpLy83PWd9i6//PKIaoMGDXKsqBtvvNGBQMwew5KiPPnkkwIApX2BjRNLuF4CvlIXF4xFixa5qgxGCC7L9r/97W8RWZGGDh3qtQ1AlogQRFb7w7UDELJtzJgxrnBPmGmnDvFFRo8eLePGjXP7GJjAtnrjjTfknXfeiXs6mG08CwTPBSSiZGZmeue+8847ve3UoS6z94kIbDm9BgAxnbkPHnvVVVd59QCOOkNgjWn8FMBHE9NAz9FApEUT+UukYfsy2THlPqno880wEAUryg9A3R4KZ8S7LSQlN4Sk5LqQVL54ktTnTe45KuiBPX3hhRfce4zvwo4dOxwQz6QH70C+p0FZsGCB2/fZz37WudoF9/t/8x2mnS984QsRLnv+OrrOuZVdxXfbpPM1YPaT2U88VWY/df7/lrVoGuhKDVTWVUn29jwZv3KKDM9NlhF5KV4g8mQy4eVnyigXCypThuSkyhs5KTLxkxku+HhX9utAb9vsp85/ArotAAV4pODATTfdJMuWLZM333zT2wZAROwJZp4AD4466ihvH5R/XAo4ntgTsQS6NeCWGs4nnniiaAHEYR0XKWa1CLz6P//zPw4I0jrBJeyloDsa7lV/+MMfHGtJA7L+9a9/lcbGRiE70A033OAFhYUJRSwN3ByCLK7rrrvOuz4AnHhCHw499FBX3z/D/NBDD3lt6Aw47CeYSYAhgHCJivrJoufly5e7wwC/oP0DEPkBQRhSAFDDhg1zwOBbb72V0GkAtWBRMbPOrD3ZnP7rv/5LPv/5z3vXwfnZxj62U2BfBYPnxjrhAw884LWlM/fBujAKeEZwL1HXlWCd9v4G+NR7dP7557f3cKtvGuh2GggCUY01RVI3+xWp7PcrKSPW079DUgL4hCse69eFpOLp46RuwWiRpoZudz37U4fIUKfuc0wYIDCaAKN4t02cOLHV5RKsnPcu+wGjYklJSYkXX4rvQlvyyCOPuDZ5dxPw06TzNXAg2E9MYJn9FPvZMfsptm5sj2mgu2uATHarSj+RaWtmyIjcVBmWkyKj8tJdYPLhOekyZOloGbtyqqwuWyeNTY3d/XJ6dP/Mfuqa29dtASgFBhikAz4hgBgKBCxZssRtA7QhlhIfW419MWPGDBezibowlzC0owkAEHUo0QxwPSY9Pd2xeDriLgbzSBlJZBU644wzXH9h2+i5YT0hgEJ6DbjbqXCtClYQOyNWHCLAJAx63ONOP/10YeYaFzUAKQpxrAC4oETTJtuIm0W/GBTA7gFM4p8Nl4tYUlZW5mVZoi2E+n/5y1/cNTHQufDCC915cP0DBOQ3QJ6yfkjj3ZZoIFyunRl22FzEGgHUo/+UhQsXum0MkGBTKRAJCNUW+03P/9JLL8moUaNcUF1cUoKFdOPcK+4N1xDcDyNN3Sm1zbaWAFAaoNcAqLa0Zft7igbCIFQAimrcJfUFk6R66DlSetehLsh42aNHy873B0iTBcjs8lsL40gZtAQix10O4T2uLGPiQwUFRqmyWOMBUDA4eT/y3ifgeTyZOnWq+95Q39hP8TS1Z/vMfuq4/YQNhP0E+JqI/cTElNlPZj/t2X+sHW0aiK4Bsultqtwi76//yDGhhuSMlszlEyW/aIXsagwn/Ih+pG3tDA2AMZj91BmabN1GtwSgoA3/7Gc/c0atf0aVuEgYrgA6QQEAUPAGoAIQhbowpGAbRRM/ADV79mypqKhwAAwGiL/AWKItmDgwk9gHWMM5qqvbThFOzCXNEnTRRRc5QAxAhjYpaWlpXvcIyqrb3377bbddrxvXw2AKbT0Q0E2ZTAAbXDdgDDPcDCIoMMO+/e1vO8YYsY+0MHCARYaLHsYULCLOCZAVTXCfo48MXtABAvilqbzJqvToo4+2KhhpAEMci+tHWwJYR136lqjoveJa6FN7BBfCs88+24FMAE0UQDB0Rj94vgDZAIx0P4MvfvNMtEcMgGqPtqzu/qKB3Rvmy84PB0lj9fbAJQVAq8Be+9lxDWgMFiYk+M6pAEwpuB6NVUu8O2USqyu3HqtLBTp4P+JiHU/4ZvINoi4TKXznTTpfA2Y/he2qPbWfsLfMfkr8+TT7KXFdWU3TQNsaaG0Tle4sk+Ulq6RmV2JhRto+h9VoSwMaP9nsp7Y01f793RKAeu+995yRiqEKOwWB9cJvCu5VMGF+/etfOyADMOMnP/mJt594Ufob9gygQTAgK21C4dY2YdMQLBV3LtzytODapawdAAhAKIAX2gWswYCHhdOWwOJS1zGCcmubxI3yC3Gifv7zn7t+cQ0EDaePgEXxsqWRWY969G/mzJkOGCJFNgCRvxCYnKLbWGfWmt+AeOhAdULmvKDAviI4OnVwLVRRVz62EzyeuEnRCq6M1AHgakvOOussVxfQKlEhvhXtM9CJBg6CZgPWJZL9Ts8JzZ82YYrBCugM8bvgRQsA3BnnsDZMA6aBA1sDZPvk3UXhe+cX3uW/+93v3D7i4QXlgw8+cPv4pkR7X5JlT9vGvTye8F3TeFN8n5WFFe8Y29cxDZj9ZPYTT47ZTx37/7GjTAOmAdMAGjD7qWufg24JQCmYgnHLA4AQB4rfuNQBIuBqhtFLgcp//fXXewwoXKL4TX2AJAJ5BzO/0aYfgMJoI1U0oA3ucQrQAM7AdtFzAzbhKucPwk1WoESEawG0oi3KrbfeGvUwWE7EPtJ6zMIRryqeaFprjPs9EYKXMuDg3LCYgjJp0iSvX3/84x+93YA9MLA4DgYUwcHJmOQvbNPgs9RpS9SAAgTkWAKkA9hFK+yj4GJCH2IBUABIPEO0Sd+4z22JMgi4d4nUb6s99uMyqveX58vENGAaMA10pgZ4V+v3hqQZ0US/q/53udZTdhMTDkEWMRNAGh8qXlIMbYusrLzvYOLi+m3SdRo4UOwn2OLRxOynsFbMfor2dNg204BpwDTQtgbMfmpbR3tao9sBULgyabwjDFay8wA4ARrw+/bbb496zf74SRi4uA9QH1e0WOIHoJjtjSUKQOBipnGF6CftU/xugrHa0O3KAILZRHyBaK4NgF4ANNo+7mQEXI8nCpIBwBAT68EHH3SZA9HbkUce6fTHerDQNq56sLLQNTPTOmgJBiXn2v3A2MknnxzRJXXnwEUSdzsFhXQJoKWuldHcKCMa883gQX2kPkHe2yoAS+gtFgDFOYhnorFNqE8Gwnii9x+9xMqUF+/4aPtwD9D7m4guorVh20wDpgHTQDQN5OXlee84JmNiyfvvv+/eQ7B7iRGoQjpivhu8o5599lnd7JZ8W/musi+R+HUKZPHO/eijjyLash+dq4EDyX7iuTT7KfbzowCU2U+xdWR7TAOmAdNAUAN++4kEYLHE7KdYmklse7cDoHT2DncnDFxcwrKzs906vwFAYMAQbwJgitkujGUyq2kMKOJZaMBygAhiXUQTjQFFzCSCYuOOgGsY4I+W3/72t172IIAx3Aiod+yxx3p9IoYS9Th2zpw50U7ltmEw4XoHoIHgW8qxyqqBfaSZ8rh+0j4CkulAgGxyBNoOzkbTFoMHwBnqw5ZCVxSAKZBcgqxPmDAhorB97NixHqhE3wDy0O8pp5zigny7jjb/Ufc8dSWkDqAUMaH8sauId0UbMIwYfMBeAjgkc6FmXWL2HGAqXkY8NaBgVkW7Zn/fdF2ZYPEAKOoyg6/XwXUD2sUSdcEDgOos1xEyAuo9Qie1tebTHUv/tt00YBpIXAN8R/T7xLuNLJ68h3n/woRi3e9Sp/EI+RbB7OVbQcZX3k/E36M9Fb65ZH9lH99b2E9kV9W2ybDnB+k1XiD1cSnHrZtvA/X5PiSarVTPb8v4GjiQ7CcGBmY/xc4obPZT/P8V22saMA2YBoIaMPspqJGu+92tAKhp06Y5w5ascBi+GK39+/d3IEffvn2dW50axsREwpCGwUNR5gvHEMcJw5uZH005HU2FyoAC7ME97qmnnnJuZ+raxxL3PQ0gjmsa7eHyB2DFuSjEbKLek08+KevXr484FeDX4sWLHcuGugAjr776qhBzA8CKbQS+Hjp0aIRLg9+IJ34G4JUGw4blhD5iZcPzu3dFCy4b0UGfeyN6IDZRNCktLZUvfOELju11+eWXu34TgNuf7pnscOiF2E8YwhhA6Obiiy92WfCoz7G9e/eWU0891bUB+Ld169Zop/RiGPAsxAIRgwcqAAVoFy0GlL/++PHjhUCjMAS47pSUFCHjoRaCw1NHs/txr/r16+cGTVqHZWpqqhu0MThLVADkaI+C3nNychI91OqZBkwDpoGoGsB4YjJE3y2xlv54ghzD5EWwLt8qfz3ep3yrgvWCvzWjHkBWcF/wN+9rk87RwIFmPylL3Owns5/Mfuqcd4i1Yho4kDVg9tPevftqtYe3AAAgAElEQVTdCoAaM2aMmx0lGx1uYRirAwYMcIGfp0yZ4gAXmCtsh42E2xy/AVyYaVUGFGANhrMfxImmVgWgaC+ea4AyYGCqqKiLH8cCuMQSZumoE63ATlJXMNz4AMGUDUXQdNz1AJ10G9ltuGZiRwG+NTQ0RD0tLCw9HwBJW8IMOfUBQmLF5yCG1iuvvOLiZHG91CeuBywq1gHFuG8IzCYYUYBxbI8WI4uMSNrHWKm7/TN46vrY1rVoUF1AyURAK82UhzskYBSuJVoAvpQlRV+JJwYbS/frkucC10KYeIkKAdz1+lkOHjw40UOtnmnANGAaiKoBJjv4PsAyilVwz/YzoGiI9zvfTdhNsHxvu+02l5TCfxLe2WyP1a4ym/heMTnC9+Kuu+5y9fkmBI+DBWUMKL+G92zd7Cezn/xPkNlPfm3YumnANGAaiK8Bs5/i66ez93YrAEovDhQSajUDc+LzKIiDgUwsJLbDxvEHFgdsUgAKN7VEhEG/ggAffvihA6yIg0TmPS0Y0f/7v//r6sGsev755+W1116TK6+80js2WrY4PT9sKUAkZnoxwJVNBUMIUTYRs5d+wTVO+0Yf2iN+FzwYSBj6DDoAWdAhTC36wqAARhcz3ZwLgCWRLG8wmqgPiwmgDAALN46jjz7aue0B/rC/pKTE7WMdJhasLe4n8a/OOOMMx4SCZRYLSFMDilTgBMIFXGJ2H0bS6aef7goz92xjnz8+FSy6RIWZfXx+WeIKpwW3POJc0X8KYBvb6K/WYVlTUxPXhS/YD9wc/cAWbcMOMzENmAZMA6YB08CeaMDsJ3GhBfS7bfaT2U978v9kx5oGTAOmAdNA52ugWwJQxNlREAPAQhlIgAoAGRgWACtLliyRX/7yl/L973/fiy3EPgAVtlHiueDh3qdGCnGmcMH69a9/7QJeA2YQmBtmC8CT1oMlw7nZjgsds81tuV6BqmZmZrq7h5sabRE7AzANhhIMrqAQ00nP2RF2DG5hgFtkNwKk4bq0PZYANmxnxhsgif74g9AG++P/rXEmNAg5AAzAGrqBBaUxq2bMmCFkDQQAwwjkvNwvjQty9dVX+5ttta4A1OGHH+4AM4KYE9xcsy/RHmws3c7yueeec0AROoeFFS/GlJ6Q54t7HZQVK1YI4BfnAWBDiEUFsLYnQmwv2sSlU5lQAKoAUyamAdOAacA0YBroqAbMfgrHxOQbSzH7KdJ+8k9+mf3U0f8yO840YBowDZgG9kQD3R6AAqxQphIua7B4MCoAJ5jpA3CARUMcHzU4Lr30UhenCUAiHqhC3CaOIV7UsmXLnB5JS017flBJQSPqsu4X3McAZAh6Hktg/HAs7ggAPazTX9YByRDcAWFaadGMctSFQaXbWQaz08U6r3+7AlrExQKc2hNRAIog5AiZkOgn9wZRFz22EeOJgLiAUriqTZ061dXRILnxXB8VgFIduQNF3PXTNgVGWlBgsykIBpMOllIsIf4Urofc96AALnIOmGFr1651u+fOnSsAYsnJycHqCf0GoMN1j3Yvu+wyl62Re8JvWGompgHTgGnANGAa6KgG/ADU/mw/MYGltoHZT62fln1tP/3nP/8x+6n1bbEtpgHTgGnANCAi3R6AAnyCicIAHQBDGSOAR36BlaIueAsWLPDvirlOHCXahTGlsYDUvQx2EymNET+gQuyp2bNnu+3En1L3NRhAsUTjEpH1hwx4nBPWDXGtWAdEAYghmxAMH65NQR72427GNvZRJ15cp23btjmWGBnrCHaOuyDZ/jR4O0wfjFL2Bcubb77psuS1Fbxb+wa7CoHdBMgGaEecqgsuuMBdF6wegqvjpkcQc3+7uEmSHU/1Hk13akARi8l/LNd4xBFHuHMQjJ5MiAh1aBOdUXgeAJHoUyzhnlCXe+kXXBFpm30DBw70dhFXSp/BeKCjd0BgRYOPMwupzxfAJOeBEcWzbmIaMA2YBkwDpoGOaMAPQO3P9hOTWXw3zX6K/pR0d/tp5MiR0TseZ6vZT3GUY7tMA6YB00AP0kC3B6AIQo74GUGAQAz+lUUEk+jMM890xggGCcwctmnBdS+a25QCS8QUUgF40PhTCvRommrapuCeRywl/f2jH/1I3n77bW0iYkkwVs12hzvYNddc444DiAI4ASTBxS8IxMycOdNrf9iwYRFtxvoBI4zA5dov1rXgNkgcJVzxfvzjH3vbdb9mHeRYAC9iHcUSBaAAYvwCu+fvf/+7d34AnBNOOMGxt3D1owCEARIlIrEMKI6FxaXXCeONzEv6jADkoN9oro3+88JqwsWO9OBBkErZcTwbwWyDxBuDtQRzChAxUSGjnvaZGVsVgDNcE9kHWBlP93qMLU0DpgHTgGnANBDUgB+AMvspJHvDfiI5iX7bzX4SN2GKPuLZTwcddJCz24LPb6zfZj/F0oxtNw2YBkwDPU8D3R6AIl4OgqudfuABNVavXu2CWEPDpvjTQ//5z39223QfWdjKyspa3R0YPLSprmNagZSuuO/B3iHOER9K6mk8IO0HQBSsIQ2GHgQqaI/4SLiDAYrgCqbueAQxJ7Obxrrys2w4zv+xTTSIpqZhpn8dcdO76KKLPB3HyyAYBKC4DmJzKRtMmWhk9nv//fedkaEucfQt6Maoeg8u4wFQ1IUNpveCJQAbQeTJUJiI4NLJcU899VREdRhWgIJkKFTXu4gKzawvjsUdLz8/3+2Odv/1OFz3cOXjGALAB2XlypWe2yD3IQiIBevbb9OAacA0YBowDQQ14Aeg9oX9RCbdA9F+UvY833izn8x+Cv5f2m/TgGnANGAaaNFAjwGgcO8iFhIf9xdffLHlCprX+OCzjwJ7qC2BrQNDB7Bk3bp1rjrZzQAKAG80RhFgFsG6aZdZLoAWne0C9GpLtF8Kupx33nmuLVg7yN/+9jf50pe+5MVG0vY6AkBNnDjR04HOfGp7iSzJZqc6VPewaMcFASgNKg6gB+uI+Eiw1LguaNbE1IItRNuAgYkyfBQggtmkUl5e7tzlcC0k3TdgjvYZV7ZEReOKEaMKMNMvsNQAHf3ZFHk2eGaoy/PFM6jnxf0yXpwpgEEN/AloFksI2K7POHG1gqy4WMfZdtOAacA0YBowDaCBaACU2U9tPxtmP3Wu/eS3w81+avv5sxqmAdOAaeBA0kC3B6A0yDQsE2Ug4TZGljO/rF+/3oFJgALBeD7+err+7rvvOgCBTHGAB4Ak6gZFGwSK1kDTmoUPhg/MlC1btogCSd/5zneEbG+xBFcr2gNcQPQ4ZssQ3K+iAQ249CnAARMrEZkwYYJ3TKKsKX+7gEN6zvYAUJs3bxayCPoFoE5BJ9okc117gp8DNOFKybGwjLhPBGAnYDzbAHTGjh3rTkm8K2WScQ/bynwHw00Bob/+9a+uDdwX58+f7wW8B2SEGQVTjX4Q7FTPzflhM+G6xzrl/vvv91++W8foevLJJ91+rn/EiBGt6gQ3kAmPrIS0idskfTIxDZgGTAOmAdNAIhrwA1BmP4Uckz0RvZn9FM5S3Fn209NPPx3XfjrmmGPMfkrkwbQ6pgHTgGlgP9RAtwSg/HGYXnrpJRfcGqAHEIDfBLdmgE5sJtg3gFFkowN04aOHCxYgkRYynQEG+AUACPYT+xSMos2vf/3rLqilv75Sq2FMEVBbBUCFPnHcGWec4dhTQTesu+++27kH6jHnnHOO13e2AT4BNo0ZM8YrzMT5g2kTq4ptWgdwJ1qgdf91EP+qoKDAZfdjGa+QARCAT4NroxeAkFiirnonnXRSRBUCdMOAIri7gjPcN836BoBEprf33ntPAK2C0tjY6IBAGEUaZBzdajnqqKNcXC/0AEDlF1hsZLJTkIhYSrhHRnPH87trTpo0yQGQBLjX8wSXMLnoO0AkgdvnzJnjgqrzfKlbHQCTv09kHfzZz37m2iQ+mWZZ9Pc53nq/fv0caEdfCKTOuUy6RgOAwLjhPv744+59kOhZZs2a5UBQXFC7QgC2iUUGK7OzJS8vz/2ftjXY6Izz8s6ErRgUgH8GyG3FauMdTZ32uqXCWMR1G7dc7vG+FPrOZATPGN+3PRHeLYDv8ViXwfZxhebd+8EHHwR3dcpvYizec8897ruFC7PJvtOA2U8Hrv3E+6Wn2E+8181+2nfvic46s99+ao+davZTYnfA7Cdxtp/ZT4k9Lz2pVrcEoDBmlaHCQ0csJwAJdZXCrY0Ur7gr4UKFuxcsGYJrA3wQb4j6FAKKAyotXbrUuy+AFQzsdXaQgcott9wixEsgWxuCi9Zvf/tbF1dIAQnc5fzAFPUAXahLdjmCkdOWX3g519fXe5sUgALEQXDzglkVLN/4xjecqx9MHMARwBd/HWJJBYUBCRno+KijE2IYAZqxjFeog/4Ab1gCfgEGxRIFoHBPRMjOR3BxDd4OU41g5ASKJz4W8bdg/xDTSQ0OzgU4BYilzCAG8n4giP1cJ6DjokWLEnLdAzjDPY74XNw3WFh/+tOfIoDD2267ze2DYcT9JE4XzCn0SxwpnjeYS7hBAsxpjK9o+gBg5Dw8G7g5IMqYI1YZwdE7KgSpx8WQeFSAYEGWWUfbteMiNdC/f393D7mPuD4mIjAa9b2QKEMxkXa1Ds8k/7Ocg3dAZ4uCzbTvB4cAsckMyfuVjEOss9TCdt4PgBm4kwLCt+VSy6CIoP2wBP1sTwwr3hXsi8XYZDAN45V+tjc2GqCi3iPAEe4Tkxb+gjsxLrfXXnutW/Lbv9+//sQTT8R9L8a7R+PGjfP6wvthT0Rdk/necY0wXuIJ76+jjz7anZ9vo37j4h3T3n3+GI3R2KDtbc/qd1wD+9J+0mQvZj+Z/cQ7z+ynjv8f95Qj/fYTHh6JiNlPZj8l8pxonX1pP2Gzmv2kd6Jzl90SgIJFBOjAoADjmllbXOyiCbMozOZ/9NFH8uGHH7YqHAuDAKBIhfXZs2frz6hL6Nicn8IgbNCgQXENd/oMqyfIgAo2Th/9GdqoD0AVLIAxzJpTWA/uDwJh/vMAsK1YscKxbmDeJFo4BtCjLYEBBMMKJhMCkIeeuGfoO1rAd20T3cNYS0lJcQwM2klLS9PdzlWR30uWLIm4Z16FdqwQQJxMhvTPP+gCKOKF5g8wzrZ4QFOs03JvuB4/yMiz1dbzFau9aNvRJ2DYnjInorVt28QBDgpUAPpcd911LsEBQCXAiz/TIf+PgLMwUPSYe++9t0PABM8b77VggbXHO0uZnoDC/A8Drgbr6m8YoOz3v+di3VtclLXvgFt+5h6ABhkxAfLJmPmrX/3KAfswPSmA7IDhejxLAKZ4wvsZhiB1aZNBiQpMP20LPQbFD2zApGwL7PIfDyisbffu3dv1EyYjWUmZXAAgBjjXOixxCwEUh0FJHeoCSnMc77h4wLz/3MF1wHg9T6IgZ7AN/c27DGBM22OygvdpLMGdmokarb9q1apYVTu8nf8TbT/a5EiHG7YD260Bs5/qnc1k9lOLzdvuh0jE2UdmP3VEcwfWMf5vEfYT30m+t2Y/mf20P9hPJIjS8D/YOGY/dd77rVsCUJ13edaSacA0YBqIrQEARE04wMeFzI0kHfAz8QA+ALoBNFgHiIEtpwNuACKAHECKG2+8sU1GCkARM4W0oS6j2la0JQHxYQ5qdslodXQbDMigMIOjYDH7AECoj7EIsxAwm+tTQSeAYLBCuR5YDTqYoy6//SBUIowXf9B+mI0KptI3v65xiVUBoAMMo68AWFOnTtVdbS4BafxuvLHi9AEuql5hFu2p0B7MMFhiuAST2IEC2KX3iPuu21kC3sB0hE2mLMq2+sH90GQQtEuWVWWfBI/1A1A8S37gPVi3o7+VCUpfiNdnYhowDZgGTAP7twaC9hPvfrOfzH7q6FPfHe0nPwBl9lNH72z04wyAiq4X22oaMA0cABpgcI67KgNnXEh1EO9PAgBYhEscbBzYkIAFmkyA4zC4iNPGOoXBeDzB5Uvr/uUvf3HsSlzQtBCziHXcWGDvMYt02mmnefu1nn/JMcQng2EZFBhHnI8+kz2SdQAdzVKEuyxB/EnEoAxO1rWPMBv9QlZHTTCAa6hmEfXXibauSR44FsaWysCBA925cMUjVpEKLm/0getvr/upP6AwbCZlLqELgBtYTvRHmVmcB3ARxhex23DhxU2R+GtBt2rtX3DpB9loTxljuBDi7gsIRQGoZBtsMorqmSXuv9rXYPvB37DdeC44jkQJsY5jxk5n8IK6D7bZ0d8GQHVUc3acacA0YBromRow+0lcuBGzn/Zf+4nQP9im2FlmP3Xue8oAqM7Vp7VmGjAN9CANKPjBxwUmioofJNJsi7qPpT/gP8AUou5c0VhI/mNPPPFED3TwM5P8dXS9b9++jqFDTLw9Ya4QkJ9rpABGEMgaycjI8LbD5NIYTWQA1fqAJMrMYalAEvsBvuIJyRJgLgHo4WIH++fSSy91SRWIj0ahD2SjhLoPA4ptgFzoCRAH9zX0TTsU3HPbkl69enn998dh0xh89B2GEnoZNWqUKwB+gHhc0+mnn+4dj5tgWwJwh6ue6mzYsGFtHeLtB3RTEJR4b8TGSlQARtEJbpS4dhOLkCDEWgDSiBWlLC+WuFeyXeuwBHRD334mXKJ9oJ4BUO3RltU1DZgGTAM9XwNmP5n9tK/tJ8K+mP3UM98lBkD1zPtmvTYNmAY6QQMEqAc0YOCvSQ5wDyMwP9txAYsWVwmXLgUbnnrqKdcTmC1sw40vnvzxj3/0jiV2HckDYsWvg72j53n00UddjDXqEoeNWE7K2Ip3Pt2njCI+1s8++6wDLQAntH0AImVAQa33nxt2D0Iwb60fL9YPbBwAJa3LEh2jVwquh8wmUQDEcJfDJVC3syQGFqAY4JvfVREaNPElYjF+yMKm94/spH7R+40OYIQBVEUr/iDtuNS1JbgmauIDrpX7mqgA+mh/6Rcumh0RwDQykNJfLTwzBD1Hz/QLAAq3P7ZrHZYElec5TpTtFeyf/7kwF7ygduy3acA0YBrY/zSg31Ozn0Jugs3sp7A9tTftJ+w9TYDVVfaT2p9mP3XuO8wAqM7Vp7VmGjANdHMNqJFAcGwNzgxzRAP7w4JR4ARXNAAimDMnn3yyc3XC6MKlSusAUpERkjg8bONjSHD9aMAVqvEDULB5cIXTttq75NztCXgPIKPn8F8DbniATn7BXU2zVgKQkAFPj8V1UNlS/mN0nWQGmskUNz0AO5IcUKDtJ1L89VmHRaX9wXWOOFXRhAyW2k9YTX5RlzXuFW6TuLxFK1yftsEz0Jbw7CgDjuMIIp+oFBcXewAUVO9Y18VzCPDoDxqfyDm4F+qCB3jXVta8RNoM1jEAKqgR+20aMA2YBvY/DZj9FGaSm/3UPewnJmEVgOoK+4nkYhqqweynzn2fGQDVufq01kwDpoEeogGCbCvIABNIARiyn7GdWQ/i5xAM+8orr5QzzzzTAVEE8T7++OO9Y3Fpwu0OoIXjcDPDnU/d1oLq8ANQuF9RD7AnJydHcnNzvULmO4At7SPpjgFuiId08cUXe9vjMZGC5+Z6tJ/aLu5veu3B+m+99VZEwHWO4VrjgU+08cknnzjGE/WJ4dQZAuNJGVsYGtGykWCMoH+9tlgAFAYL2TbHjBkjWVlZEYUMmbDBtI2OAFBkE3znnXcE/cUrgI8jR470wEuAolgAlMby+va3vy0PP/xwwrG3eI78ABT3prPFz3YzBlRna9faMw2YBkwD3UsDZj+FgSizn/a9/aQTk11hPzH5afZT17x7DngAigELA4VYA7AtW7a4DFKx3D265rZEtkoclYKCgsiNe/kXsx7EqwENNjEN9HQNwArBvUtBBoANhKxwGi8HF61Y4nfBe/rpp101dcFrawDuB6DaYi9ddtllXh/9AcYBSbTvQTezWH3W7cQn0mMB24j3FI8V44+bxHG4erUlgBwauJGYUQjgGq5zuCiSuhn9AuZFK+yjDu5xxGriHcg7mgx69EHBwWA/Hn/8ce/aqPf6669HVCGTIduhagMcwnw75phjIgrxkI4++mivHXWxjGgo8CPIgOIcHSnxDChOSUB4bRdWGs9efX19oDeRP/cGAAUoqf0ifpbJgaEBs58Su89mPyWmJ6vVMzRg9lP4+2720/5vP+0NAOpAtZ+6LQBFHBYGedGMa2Kf4D7TGcI5cBWJ5daQkpIiRx55ZEx3ms7oQ1tt4PrTu3fvtqp16X4GWOihPcF1u7RD1rhpYA804A+azMAZMAKBuaQD6RtvvNGxjXgXBQUwVuuRqQ4hgxrbAE7iiQJQgCAAJGSmA1ggoKe/EAzbH1cIlgnbKIA4en4AFLYRLJs0tm0Jmd04lmvGfx73O+jkuIL5hThGGgcK1g0zfXpOQDYApVhSXV3t6YO+wpjygzq4q6EH3m3RCvv8wc7JMkN8IgKY0wf6CzPNL4DjxKLQPrIcNGiQq1JaWupiK5H9ju28y5YuXSqAM1oA+SmwzMgwqO3gekhcpt27d/tPF7EeBKBgNRFTDCCurUIQTWWltQVAcVK/iyh9JJ5XPOF6/DN4a9asiVe9Q/tUr/QHAA99mOw7DZj91KJ7s59adGFrpoHO0EAs+4kswfrdNPvJ7CeehZ5uP61cudLsp854aURpo9sCULhF4G/JACkov/71r9sM9Bs8JtZvXCAw/mMFX8VN45vf/OY+BaCIOcPLfF8KAwr0MHz48E7tBoNG3EkSGRRxLxho70s2WqdevDW2TzTAswbo/PWvf90Fv+YjqQAUwZjVgGIJG+qoo45yLEkG+mQau/766yPAGFzMiCOkx915551xr0sBKGjDADkwWQBOgoWg3IBU2i59Zhv11SedfbCBYHMRtBs3QY3REK0TAwYMcO3R5/Xr17sqGpz87LPPdscuXLjQsZP0vNddd50H0ANwKSjFfmZuyFwH4BQUZknJZse7FRBG2/PH2woe4//Ndfzwhz/0jmPSAdCJNqO5qXFfOAfukcpiYwIBl0XAL78uqcd7Hz0SD4p7zP0gJhhFg3Zrn9kGeyqW62EQgGpPEHJ/0PtEACh0dP/993t64ZmNJ9xnPwDV0Ux3sc7BvSdboeoKfXLvTfadBsx+atG92U9hXZj91PJM2FrHNRDPfiKhhX4HWJr9FBKzn0LOpuoq+wn2vsaA6oj9ROKWeIKtafZTPA11fF+3BaBwMWFwEI19wACIAV9nCO53DOoUgIJdBbqvLnnp6enyrW99a58CUATEJXPRvhQGWOhhxIgRe9QN9HzzzTe7ASkNEQOHDxUGc1uCHr7xjW949wZ2QzDGS1tt2H7TgLJoYDEpa+lHP/qRx3BZu3atY1j26dPHM6aIdwBAA3gCKwlGkBpaZHBjm76X2hrgKwDF8TAwYefAPgoWtsNO0vPwv4fLC9v9DJ1TTjnFHcuHmEDVQYFCzLUQGF2BFdwFyVTyve99z9vGefgYA2YB1lxzzTWOJUR78+fPd656rAMA02/AMw28DqMpFjjDMbBw9DqOO+64hEFkDfRJv2EsxRJ0h5Fw3333CaCTniszM1OI4aS/mXAAyMKlj3rz5s1z18UzAZAGq4t9uGICXDH75WebwZaKJkEAimcrUeloFjzuFe9SDCS+DzDviA3mL+ruqPcdPWAIEjfMX491jodpq9/CRPuPTjSYv+p5+vTpiR5u9bpAA2Y/tSjV7KewLtR+Uq8Cs59anhFbS1wDZj+FxOyn/cd+YrKMMA+x7KeLLroowkY2+ynxd0VbNbs1AMWMfllZWatrgO4PE6EzRAEodcFjlogBmAq/mT3fl9IdDCiuHz3sKQDF/WSQsnjxYqdSWA5si+feoronq5jf7YbYNG25O+mxtjQNqAYICq0DZGXYACwBoDz33HOObQirAzBCB9R9+/bVw91y6tSp3r5EglT7D/YDUG0BFWrs0Y93333Xa8YfxwnXuHgC8KTXEVzyP43b37HHHuvq8Btwidh3KgS/VgADN0C/8N6cPHmyA3MUtPfv13Vc2/TcnCtRwb1QjyNjYCzh/QFwhMDS1GMAtgnezm/c7njf19TUuADk/CZmlILguI5xrX7B9W706NFee7GYmkEAiox9vNvYHq9Qh2dA0/zCygJkbK8ABsJqAwTVcuKJJwpgn+qCJfr8/e9/79XRuiw5HkZbewEov771XMyEm+w7DQBAmf0U1r/ZT2E9YD/5JwnMftp3/589+czx7CfCEeCtYfaT2U8843vDfsJ+U3Z7R+0nJurMftr7b6VuC0CNHz/euckwe8+Mv7/gYsHsvAofVgLjPvLIIzJ27Fjd7C2Z8SZYKy40uHwBfsByQBSAAthgMMCsMi4uGRkZDhRhBv0HP/iBYwCQ3vuNN95wAxiv8SgrtEVsFwamDC6YoWamHWEf/zAMyMiUxMA2GHsFdxUGwgS/pZ+41cRiQDGbRQwR9ANb69FHH3WZnfzdgtXF+fk4MJhSIesWeuG6og3uGNDhnoPbDrP0DNYVgIIZoAM+2vv0009bpR4nwDLHcy0wIBAYCDDbGPiBPDNwpG8sGfTiXsOATQVwigEu18k5dIBYVFTkBlEnnHCCS0OPDoIMCdgguAwF9att2/LA1gBMHgWgmNGC5aMDaAAenin9HXQ97SwAas6cOc4VjncB/4f8z2vh/xVgTPsAkPTCCy84NhOMLd1+1113xb2RBBnHxZABB8AA58K9meNpEyF+FL9hwgSF94qeCz11RPgfhCmm7eAWc9ZZZzlXPz7+FEAUWGa871jC0NL6uCf6QbF4feAdrcdx33g38h4iFgHbR40a5ZhSrDOZgWiwd951Q4cOdcwzngEYXoCAfFv4Hcv9NwhAQQmHMQpjkyXxrGCJUXjm2I5LM/u0ryyJQdZe4f0eSzd8x7R9jDPeoZ0t/gCaei6YhbF01dnnt/Zaa6Cr7Ce+2WY/hfXtt590Qs1/J/z2E/+fZj/5tWPrPV0DZoblvKgAACAASURBVD+Z/WT2057/Fx/I9lO3BaB0gMfAA0aSvzAbz2ACAYhgUESQWgY1zPpxQxXEAECiPi4yBKNkIMag4sUXX3THKwDFrDjHkNWA+gwY2AZTgjYZ8NE+bh7RBmn6GALUMGjErY8U6hxHrBlmmBFAEox0Bh+0x6CA/qvrDIAV5yMrF0wJZqxJK05a8GjC9aMjXGlwV6FN0GD6qDrQYL7M8GssKVgPuE3QL0AcrpnBrYoGuv3Nb37jZsy5DvrKYBQhkDGIsQogE3VU7rnnHtc+g0j6xTXU1dUJ8UrwCyeblYJzAFKAbsQqQTewzlRuuOEGF58FgAqaJO0hAGbEbKEwAEc/ZN3yM+boE7qIFkdM27flgasBvwHFgJn/TZ5FnkGA2YkTJ3qDd8Aonunvfve77n8TAEEH2wDWvFcYYFAmTJgQV6l+BhTPMYA0zCPi6PCuoD3eHxSd2dFzAeKwnfNzTv4n4jGPtCP8DwDG4qZH0fZwZYatw/8ccYt27typh3hLXNO0vv7/eTvbsUIWv6uuusoBYbASTjvtNPdu0LZZch/YzruTOoBmHONnf7V1StxytU0NQs51ETuQdw+zcsTpog7vRAbVANtMUPA90HgCsKcAyaiHC2M8CQJQuLjxTqLA1tX+sCRLHK6Cup8YeDxvs2bNci5/vFtxsWRCpC3he8N7XL+HwfroUs8N8Kjif0/qto4seWfzveIcvP/5JrCOngFXTfaNBrrKfsIu4X6b/WT20755su2s3UUDZj+FXCgYs5/Mfuro/+SBbj91WwCKQRxgD1RyBi4M0igMkgB4NCscM8YMxpRaDJDB7P6YMWPcYApjCYNeBTYABjLBrBEFoNQFj7ggzErDqkKYSaQ+LxmEdnGXiMWqgZlFQFuNXcXMF/2DtYUQV4T2YBwgsLP4DfuCFzqxZfwAF/1jP0FnownuGuzHDUcHosQvYRsz/QgDVX+qdmbu2K9sJuqoSw/xPLRNWEoqDOQ4RmM1ke1C0W/qYJAymEN04K46Yxt6h4lA2wBmGqSX8wEuKrMJ8BDACmGQBDCmg0gG2wxKVfDNhZ2AcD94XnSQBdjFQBLQwMQ0EE0DfgOKZ45nSBlHBLSGxcgzz3MFSMG7ASYig31YOuyjMOjmPUQ8Ht410WbD/edXtyjeIzAhEd4rABKAIwiABuXcc8/1zoPLGP1gO4AsAtUdUDc1NdX9jvWHLHv0FYCLdytgLb8BeK+88koH5ALS4H6Fmx3bAH4AqPxMJAAwtrGPAmtpT+KwwfJSPSobK9Y1JLrdD0DBZkJ4b3AeABlEGSJsA8TmXQHTlXvNNkBCACBAFO0f7+5YEgSgeAf7RYEZ2orFZgUAZSJBz5cI6KZxymCOBoX+8v6kPZ5v/abxzuVZQvd7Ksoq4xywkAHRtP+AcCb7RgNdZT9pfDWzn9pnP+m3pKvtJ0ISmP20b/7nDrSzBu0nbHt15Tf7yeynzrSfGD+rXdEV9hMTNkEx+ymokc7/3W0BKIAnmEqwkIJCDAt1wcOwZ1AFAMNAiQBhPKgYxvoAMePvF1gKmro6CEDB8IGdo2AOLgwAJGq8AxTBSsA1MCgMCumLn0lEHVxrYCEhDE79A0+AMwYDsIEYXNJ3QCm/wFBicBtNuDZYGwroaB11b+E3Ays/mASYxUxmUACQ6Ds+3rQZ1D39JL04AoOA+6ACoMbAGjn//PMjgCKtw5L+wqTCbQRhMASjQwEoBcf4DQuAusoOQwc6gOTYSy65xA2AXUMiznWJZwbhPgJEKhCodWxpGlAN+A0oQFqEQTP/gzAhAVdY1+daj2M5d+5ct4/9ygbw74+1zkcZpgjH8f+kTBTNHgMAzTtHhf8l6moB+FUB3IY9qfviuVcBNFEP4IlBJBn1+M3/lILsZGuBKcXHXl3GaB/Wl54DQB8mkbqToZu2sojQX4xT2JqAfFp43yngBzuV/gNS636WHMeSY1lPRKIBULj08R7nPYusWrXKYzrxPsftEZcZ7iuxv/zCoI5vS7zzBwEovit+AWBUHQJy6fuOOjwTPEP+QN68x9oCMtEJwBnfHP0++c+p95zz+vvD+xTmK9txLeyo8K7W54j/H+0D3yvaBvwKfpc6ei47rn0aMPupRV8Hov2EDWn2U8szYGudr4Fo9pPGrDT7Kexyb/aTuDi9XW0/Ecqmo/YThBG1Xfz/JWY/+bXRNevdGoBisBMNQMCg0GC4gCYMEHC1Y2DFEuYNsZMYbAD2YKj7BfBFmTJBAAomAYNAdUUByPD/Jq4RDzoxkIICAAVDIBiwmMGNH4BiwKODHAZcuKfB8oL9gOGurAhtH6AH9k80AdBBT/TLLzAnAKEQADfcPFRwWVO2km5jyaASVxDQYAYWQQCKf1QFoAD4eKmoMIDS4MIM9sjeFU0Y4AIqqXtGEIDiGEAmMnsx8CV2i0oQgIIpRuwWFcA82uYaGEQzC2NiGoilgWgGlM7w8z8OCMD/I26rBJ8mVpkWgFr2UXCx0u26ZAAAsBAU/t8BDDiO/x+tw7PrD7itAAXPuJ6HJe8OBvUAuH5gCNdbZYEGz8lvBdP4H8ftT5kxvEeJUcd7kvaDzB2O5Z2qffCzHqOdJ7iNmHfEdwJkBtTGNQtgWGNQabucH2BG9/mXHMOxtAHrKpqx4D+vH4CCeYAQQ06/JUwe8P7Tc/N+B4ghZh9uu7zLAOwB1QG/9B75zxFcbwuAoj7uhHpOBdIBcbh3up33F5MrwUmI4Pn4DWOO42677bZWu6F2w+yKtR8d8N1gv7JxWzUSZwMMUwWxuFewk1UAztQYRM88AyZ7VwMahFyfef/ZzX5q0YbZT2Y/tTwNttYeDfjtJ53QNvspkvmMPs1+am0HB5+z7mw/+T2otN9mP6km9mzZrQEoQJBYBpRmwcNtIwimMOAhZgvsAgY1fvc1XBUwuv0UcmbGgy54CkBpFjwd9AD0MAiMBkBxK2BQMDBU8AaXFmK7AIggyoBi4IEwIIUJARDGPyEgj98VhQEhg0VihkQTZuUZoMGUUCHgN9uYAUM4vz8rkbqV+GPVEB8GveAGAmDHOgF5VTQTFC9TBGAI10IVBrjMeiBa1z+DT/Bx7gcDOlzw/ACU3wWP4xlgc37qKUOE7YBwp556qjsHf/wueLpRM14xuGJgbWIaiKWBoAHFb/5fAYR5/rQAyPrjNun2eEtcqXCPCwofLsAUjr377rsjduNyxf8UwDH/gzARMeyC51Ewh+2wGwEQ4oFPnERjGeEqSNwgbRNAB4BFQTFc74KyJwaUGqScD2Ypbr+A/Ljk6oQB7fOeZZu/sJ+6BBIHJNI+t+VuGA2A0muCiYT+tC3e5by3YPAAoKsLnu5/7bXX9NC4y0QMKBJg+EFDQChlEAE+4k63bt26uOfRnUxSqBulvkt1H0uMJq4Bd5xozyF1ANz0OvW97m8j3jrApR6Le2dQ+Pbofr9LebCe/e4aDQBAdYX9RExM7qvZT6GIWH9mP3XNc2ytdl8NmP0UchNiZj+Z/WT2U8feU90WgNLsPdECSBNQXGP/4IYCwMIABSYUS4x8BYiGDBniDCZcPBiEMQgCnFG3GQZ5zL4rAMUAiQGKAlDEUfK74GlmLM3qFlQ7LCYGn5yH/jCoAQzBVRDBzQMDTrPOASBhKJLpDcEdhv4BWMFi4troX6zsSAA6sK4YNHPMeeed5wYmXK+CZuwLDnYB5Rh84bJIYd3vjgGLiH4SDJj9BE3nNwNEhFhbBH5n8EZQXfqsA0MGY4CADOaY9Yc1AcjG4B7AjbroEYHpwfUpI8xtFHFuT1Ag/cKgh9TiKsTh4Xr9gnsJs+/EqTExDcTTQNCA0v95/8Cc5w13XICBhQsXOgCZZ1WBTv4neC5hrAC4UqiHi1c05syMGTPc/xHH6f+Av48wm2BnAhxQh/8VlrBM+J/W32wj4yXMnkREYzPgYsY7k+MpvXr1cocT/JvfAFH8//oFFqjW9///+evEWmegqscG/59jHRNtO+622k5bjJ1oABTAnzKQYAbpOm0SQwvhXcw7VM8D8xSwLhEJAlCx4jcBHPHe1HMQbxBwPqjzeOfkuYUhSht8CzUemB4Dq5R3LwCVfxJA9/uXHE876EQnRfz7o63DuNL++127g3XZp/WMjRrUTtf+7kr7iXtq9lOL/YT9Y/ZT1z7P1nr304DZT2Y/8S0w+8nsp46+nbotAEU8ENy9FETxXyBgDS5rKrBkCKjKYArWTpDyzwwx8U1g0DB4ZLZKA8oyKw1jRwdyACsMuHRAgCuf/zeMLGbkAVNiCaAQs9mAMASdhFVEYG6EfQT81ngiuDIw0+9n69A3ZrAJtE7MKQK7Rpvlpj0o5MQBYWDLtaMDZu11ME0d0NlorjW4TXAOBoYaG8V1svkPrCzcQYg7wwCOWVUG1iqAcLjiwZqIFsRt7Nixjs2F65zGfOJ+Auopsw3gD/37mU60T9+CIB+DZ2ZgVdBLsN8M6mGMBd0Y9RhbmgZUA0EDSt81gN5+9zut718qk5IPMEBQogJzkGNwhVPhfIC3gKmA3eyH/UdQZ38Qcv4f+Z9iH3Vw4fP/P2p7wSXuWICyuOJyzatXr/aAAXVhBdQBpIrGZtkTAIp3EX2l7AkA5U9VSwbPeOIHoN544w1XlZh/ZBfkfYU7JYIrMu8K+sb3AcCJdUA+GLaxmEOxzk1sLL1W3kMAkEyE8G7ke8AECO8rvkEwrqjL5APPhH5/YrXt38616HlwGQyKBshn8kWF7xX3HQYv73HcwrlGPxjGM6nx9vQ4/5J9HKPnDgYxjwa4ch6tDxMq3nfTfy5b3zMNmP10q/ufNvup5Tky+6lFF7a25xow+ynkhQAx+8nsJ7Of2v9O6bYAVPsv5cA8AgCK2WtYFybiBpH+jH+mE9NALA0EDSgFbf2Z2Rg8Y1wEB9eAyjqw1rhosc7j3w6DiONwBYNdg+sq7EBtiyVZPmApIf4YULAjEc4N+ERdmC6wjBQwdxUCf5QNoW4zMGT0fApABQ6J+KlZLTkGFlZ7xO+K9f/bOw8oWYoqDGPOCSMqKiZUxIigmEVUMKGCgqIExQgmRMAsBnyKYuIZQDCgoGB4mMAIZoxgQFTMOcdjxNOerzn/WK/p7umZnd2d3ffVObMz211dXf3NdPWtv27d6opjN6S8BIenDuXU4LZj2wQohP428QNBKix4x9OsTdRpO0+2IaIjBJbTJYn5h+BXlo1nbL5DvnsGKLKf/IiLzd9ZzpF3pifjbcFxTOVkgITfMZ61/KaYqs0+REpENab5Mb2PQYqcK++IX0wtLUUoBKO2hCdVvMPw7o3Hblve5jYGYeJBi2cfHWGTBOaBgPbT+t8CIrz20/pM/K+dgPbT/wWodkLnbdV+6qNT1bOPFmo/4cmt/dTPeR73KkDN47cyQZ3wJKIT2gxCPkERqyYrXlN0ruJttWouzAtZFAIYUMRQ4jfDynSkLCPPaAaeisRkYz8POLxY8GDBSxIBAe8axAo8S/CkzIvV3Zhq2kx4IVIWHXlSYqWxDa8bxKB4ZuZYAvqznxcCQxJCBQG2iRnFPlaTw4sqIlry8c4qdVxfPEPxDkyZCDskpnFRPzxL8d4pXyxgkPyIGeW+fEYUaxNPYJRjCX4cdmE17h3OHJOA15S1du3a8vLO9zlLnnflxQOK75apxUz/JR/TthMHiynNTPHGUxNWbUw5KaIMU+EQVyIK5VrzvtVWW9WxlghOz++tmfCOipjIMfzuEO3ipdXMn6l35E3cv5Jxztt853fCeZg+x3UhWCVuWPn9IobGE5Bzw/+AAw4YfYd4QEUcbdat73+88IhtmHoR2H9ovKu+ct0ngYUQ0H76Pz3tp/+z8NN4AtpPG9UxfyGl/aT9hG2j/TS+3ShzKECVNFbgZ4IV03miQ7EhJzq/xNzqWn1vQ2bjtbcTwICKZwYCDlOjEILwXEnnmI4zXjIRotKBZooexxLDB28TvEmI9cY7sXcQMxCmyoRgwPGJy4NQxbQsOuZMFSFRJ6bf4h2T/Dln28poTF3FQytCWjntKudGDGOkP4nptCkzCx4g8mTlsuwr3xFYeOEhVG7PZwSuNqGGmHiwTT74wg5OQ17kLc+JlxHTi/oSU6RzvohVxNVCzKOe2cf0O6arIQTixURnlCmDLHRQnhOjAiGJqcaJc8f5m55yDAQwDQ9xhaDqze+/r84Im3gslZ5KiJ7xmMqxWeaaa8g0dOIW8j/XQ13xsqOuWdEUj7eIjymnfIdnVszbbrvtRtMB4RiBjnZ1FoMceHB1iaplnfwsgaUgoP10HmXtp6X4ta2uc2g/bTRaMEr7SfsJG0z7abI2TgFqMl5zl5uHAKPUk8QQmbuLmEGFMKAQC/pimMzgNBaxyggQKJmpUcTVQSxhaXu8cpqJ3xUB81k5kthMzdeRRx452oYIxLS8ZqcfMaEpKDTPQ2w4BBDEB8QMpkQQBwr34r5EoHREDO6BcYlrIag3MZ8SLJsRPGKu4YGFEEdA6rz4H/Err2zPO8dEsGs7N1PfmLIFEzyPSlZNjs3/ycsxHLtu3brRYhFt58k24umx8AELPzBFjbYB7x9EOgIGswAD30Pi0OW48p1YfSeffHIdEJ5pkpSFqIiwQ3kkPIGIa8UCDxGcmgHByzKHfMYrie+E3yXfewS0HEudWdG0KTTi9cn304yll+PGvSMM4TmWxTjIT3B0Fr9oix84rrxx+/nN4JlHXDOTBJaLgPbTeeS1n5brF7iyz9u0n5gCrv2k/aT9pP00pGVTgBpCyTwSkMCqJaBouWq/Wi9MAhKQgAQkIIFFIqD9tEhgLVYCq5yAAtQq/4K9PAlIQAISkMC0BOLxNe3xHicBCUhAAhKQgAQ2NALaT93fuAJUNxv3SEACEpCABCQgAQlIQAISkIAEJCABCcyAgALUDCBahAQkIAEJSEACEpCABCQgAQlIQAISkEA3AQWobjbukYAEJCABCUhAAhKQgAQkIAEJSEACEpgBAQWoGUC0CAlIQAISkIAEJCABCUhAAhKQgAQkIIFuAgpQ3WzcIwEJSEACEpCABDZYAmvXrq1e85rXbLDX74VLQAISkIAEJDBbAgpQs+W5oNJYzvTb3/72gsrwYAlIYP4J/POf/6z+/Oc/V30rZPzrX/+q/vSnP1X//e9/5+aC/v3vf9d16qv3clSW+vzlL3+p/vGPfyzH6T2nBFYVgd/85jfVwx/+8Opb3/pW9dKXvrTaaKONqpe85CVzfY0//vGPq1NPPbWi3TRJQAKrl4D202y/W+2n2fK0tGEEVqwA9be//a168pOfXD3gAQ+ovvjFLw672jnO9fvf/77aeuutqwtf+MLVYx/72Orcc89trS2G4aMe9ahqzz33rH7yk5+05hm68Qc/+EH1rne9qzr++OOrY489tnrb297W+mLfKaec0tsRRjx7+9vfXu2+++7VXe5yl+pe97pXdcghh1Tf+MY3hlanzvfRj360esITnlCXQTlPetKTaqNyokLMLIE5J3DEEUdUt7zlLSvum670xje+sbrOda5T/eIXv+jKsuTb3/e+99V1+u1vf7vk5+47IQbpbW9727qz3JfPfRKQwHgCf/3rX6vNNtus2njjjavvf//79fMcEeojH/nI+IOXIQd13HTTTWuhbJdddqkQytvSCSecUN31rnetnvjEJ1a0GdMm7E/sole96lXVy1/+8mrNmjV124NY1/b66le/2nuq008/vbZ7bn3rW1c3uclNqtvf/vbVc5/73Op73/te73Hlzp/97Ge1SHjHO96x2mKLLernC7YiopxJAquJgPbTbL9N7afZ8rS0YQRWrAD1iU98ojY2MIoe//jHD7vaOc71oAc9aHQ9l73sZSsMnLZ09NFHj/K94hWvaMsyaNsXvvCF6kpXutKoLDj2vW5+85t3Gmyf+cxnaoOH469whStUt7nNbarNN9+8Lu+CF7xg9axnPWtsnehk3//+96+PucAFLlBttdVWFcZY6rTzzjtXiG8mCcySwK9+9atq2223rd7znve0Fvu85z2v4t7sEoRbDxqwEXH2Mpe5TEVHryvhccDvn5H9eUlvfetb6zr98pe/nJcq1fXA8+nKV75ydcABByxqvX73u9/1CvHNk0+av3m8/0tguQh897vfre91hPKvfe1r9aAQA1FJeGbSEWSQ6GlPe9qg11Of+tTq6U9/eu1ZlXIW+k7bfKc73WlkK1zxilfstJ8QdmJTnHPOOVOdGnFrxx13HJVDeZe//OUr7La2F+38a1/72tZzUXf4pU53uMMdqoc85CHVjW50o3ob5R155JGtx5YbTzzxxGqTTTapj7ne9a5XIcLd7W53G5XLgGXfYEdZlp8lMJSA9tNQUufl037SfprsF7O6c69YAepDH/rQ6OHKaNakCeOJDt6d73zn2vPopje9aTXuxajSlltuWXdY8c5h9GsWU1Fe8IIXjK4FQ+TQQw/tvBy8ImKsHHbYYZ35xu046KCDRuU8+MEPrr2pfvrTn1Ztrx/96EfVH/7wh9Yi8T7DSKJO++2333odar4jjC/2PeUpT2k9no14f93sZjer82Eg4pmV9J3vfKe61a1uVe/bZptt6mk22ee7BBZK4Ic//GH92+Jebks77bRTRYfmP//5T9vuqbe9+MUvrgWTCM20R9x7TLlL4v5GjF2op2PKm8U7Xo7UCcNznhICFB4Qz3jGM2ZWLb4LvAqSPv/5z9ceIYiSQxJtIx4kiI1JtKPz5NGWevm+ugh8+ctfrkUSRIi73/3ug1/3uMc96oGghz70oRXPbwSjS17yknXb1CSEEIN4f6lLXaq69KUvPfiFTfDud7+7WdzU/z/ucY+r2/DYRcSs6krYbeS7xCUuUU0rQGGf4KlOORe72MVqD3ym/9JetL3++Mc/dtqJeLtTDgLWpz71qfWqjWiVazrmmGPW21f+88EPfnCUj7amtEkRDq9+9avX+xngK/eVZfhZAtMQ0H6ajJr208aV9tNkv5nVnHvFClAf+9jHRg/dPnGj68tj6lke7hhYO+ywQ22w8d71uve9773eSBvHU4+FpNe97nWjelDegQce2FvcUUcdNcq/EA8oprnl+nEZnybR6cNdnHLwempLpWDWZXTus88+dRkYpqX4lPLOPvvs2mDkPIwWmiQwKwJ4F/G76uq07LbbbtW1r33tRReg8JS52tWuVr3whS8cXZoC1AjF2A+LIUC96EUvqq5//euPOm1nnHFG7ZnQJVY2K/n1r3+9uvGNb7xeAGc69Ey1tiPYpOX/sySAVzLPZLyXGMAZ8sLr+AY3uMHILqBdRNz4+c9/3lm1xIQjnt3QF2LNrNL++++/Xn3H2TJMv+O6sPmYtjdNwjMM0Y1yLne5y009KIbXEmXw6gryvuuuu9b7EfjabCOeG9e4xjXqPAymtiXsrpwHjzWTBGZFQPtpMpIbkgCl/TTZb2NDzD3XAhQuw3gItL2IRZKHKlPw2vJkW5ux/+xnP3t0PCLJJAmviJz7DW94wySHrpf38MMPH5VDeXgljUuzEqD23nvv0blpKKZJpbjU5SbOd5gROKbxNT1JiBGV0URcz7sSsb5gdJGLXKTCADRJYBYEYkB1tQEPe9jDlkSA4j650IUutJ63DAIUv/l5mnr6jne8Yy49oPAgu+Y1rzlTDyg8U5lSPMuEl+gNb3jDWRZpWRKYGQFspXgc0/Z0TR2b2QkXUBDT/qhjXuPEJ041CwGKeE54gXJevC4R3iZN2EHYQ5TB1GG8pNrSxz/+8dH17bvvvufLwoBFrp+YVG0JkTDCIm3kNPVtK9dtEtB+muw3oP00Ga9mbu2nJpGV/f/cClDcqIgNdMraXsQWyoMXY6AtT7bh0dQUoZ7//OePju/yzOn6ah/4wAeOjl23bl1Xtt7tBx988KgM6o8YNSTNSoAiOGX4TWNk0uFjShxlICCdddZZndUnflPOddppp62XD4+v7CO+VVdi5C75hrpwdpXldgmEQAwoAskyMt98Ef+JQOClcMqU1Je97GV1IFumRuB900x4RvLb5sVKUoimBMBNyhS8xOV473vfW7d3BO9HXCdRJ6Z44M1ARwOB+nOf+1yK6H1n6iptHAs1MJXm17/+dfXmN7+5fudA7lfaPaahUC6vL33pS+crk6k8z3zmM+sptJ/+9KfrY2hX+6bgMfUMzwmEM7w08Vqkc1TG0aI+8OB6iAnz+te/ftRG//3vf6/gynGI422eCgTN5HrIQ9tATCpin9Cukhh8YFGFclVRmPBcKVfJ4rlAPfCiJVYd10ti2iNxXvA8YJCB+vIbwHOWaQckyodJmYjp9aY3van65je/WV8P+RNImHcCBF/1qletiAXx2c9+tqI9p+wyUafjjjuuIs6hSQJLSYB7NPGHeN6yKMi8JdoHVuiLPcB0Ou6nIWkWAhRtRM6Nd+w0Hl3YQSmDdqYrMaXvKle5Sp2XdqMUjxCWCAtBOeM8uvbaa6/R+WiTTBKYBQHtJ+0n7adZ3EkbZhlzK0CdeeaZo45ROkjlO94yeYDjOl7ua36mo9JMpQD1zne+s7m783+El4wQIhwxLWOSRIN9n/vcZ1R3jIv3v//9g4soBaiFeF+V/OhIkTDs6KTRYcbdu+wwNitIp/CiF71ofR100PuCKbOaS76rMkYLHS2mCbAPlsRY6Upl0Pnb3e52XdncLoGJCCA0IPJgwBOUn3hPeTEyjdjC/R4Bio4D8Tr47WdUmdXXylXhmGbFb5opdYgi3ONMxeL/pAhQ3HOk3I8I6wTUJTEtAxGejgdeM4gh1Kcp4taZiz+IWdSP66KO1JfzU6fEGUHc4n86UJTN9V/84hdfb0VRhBTycDzlEM+IWG3EfGuKJsXpa9GLetMu4P3INDbK4bqI90ZKB4xpt/C53/3uV29HGKMDHL6cmw4mrutJiF9pN6gXwXc5F9NhIk4jEnLOMk7eK1/5ynob01ZIXEOC2tUmDQAAGIdJREFUF1NOFmWgTUdYgjVlwAZxjs4g/8dbjs4s5yzbvnAl9godU/JH4Ef84vulreM75X/2E8OmTJ/85Cfr7UzPNklgKQng3ZPfPe1VKXikHoir2Azck5O++M1jbyGwRuxNuUPeqV8Gvrh3aL8QcoemCFBMoUs7MPTY5ENg59y8EICSEKa5JupIPL++hNidMsYtnECcreQtBcHSE+u6173u6BnVdt60fZTD4KNJArMgMKn9hP2h/aT9xG9P+2kWd+DKLmNuBahxWFnFLQ9lBKdJ07QCFJ0WpmVwbjo+XcG52+rDKF1WKkndt99++7asndtKAQpPLJbYLTtAnQc2dtz3vvetr4HOEPFv6LjR4U69eCcoO9NQ2kb46OQmLwJgX2J6XvIS5DSJYLwJUo5B2ObpkLwIY5mqR0dxnqYlpY6+rzwCGFB0uJjiiXhQLqGN9w6CC4IIYiliEUIHXiy55+iM8RuOUX/yySfXv3XapIhWrLDHfYYYlRQBCk8dEt4xiC4sqBCRBgGK+4Z7kITIhTjG6H9X4r5AFEEUy0p1iDoILJQVD6oEuGUhBhLBthGgsqIo9aHOCGO5VpYKp+2jnn0CVDpXBNiNdxjLt1MesedI1IP64HmERxKeYHg1EVMOwYr7nYToE28HhHHSHnvsUZeVzhjHxqMz04kzMkvHKwlPKa6RMkm0gfwfUY664kGFxxgDDXhXwRs2fJfEwkGMog0m5RoiSHEdCG73vOc96/0IZbRrGSjg+rgWri9xdeCNKFV2WHkmUE7Eybow/0hgCQjQLuVZzfTjtpTA2ck37Tsi9VDxiHtrzZo1o1iQOWdXHdvqzbYIULT5DIwhLKed7jqmub2cFkc7ixc8NlDqxDviP8HfsZPaEvFEk79so9rylh7kaa/Jx8BqymD1vL6E6Je8rC5sksAsCExiP/F83WyzzSp+q7EpJrWfsMNI2k/aT/wOYj9h7yVpP4XE/L+vKAEqnTWwpqPHQ5WOAgkjZahHUjpJHN81d77t68vIPcdhYAxJjGhzU8QAoENLR4b/WaVmklQKUCmPkUoCeTPth47TkMSKKBxPp5AOJV4NjMRhqNChKpfwZcSxOeUmI/2UMU5EK+N1MWKI6ziJDm2uAVGpeY7yOhCr8IQgP8bj0O+5LMPPEmgSiFDR5iVJXsSOa13rWvVhERwe/ehH18Y/Hip4ACBSITRw75G/9HTK+Xbffffa6yX/Nw0oRBHEkHjwkI97jPuzXIkNAZeVIrtSOhp44JQpiy6kw4e4hqBbxh65xS1uUbEiJgnPIYSRCCUpK/d9372KBxjeUrnPcyziE+0MnDKAkPqQJ16OiFVlQohB5GOqHl6ZtANp85OPPIhjtOukfK9lwHAEKI7FEEbwoS1pC/6bejNIgXdWEt8D7TaeYUl4YyamU4L9MihAos3KFL7kJ4YB3mhJqWeEP0Q26hWvqeTzXQKLTYDOXby7+Q1iY7UlBt1oX3jxHB76wqsdwWfzzTcfPfeHePkxxSOr5FIvPmOz8BmBfJIUAYp2leN5cT8iPLdNQW4ru1wAB6GJMrCBGGBEjGLAgGdAys+04LIsBveyf9z0wYjr5Ef8Syo9yxG0+hJifc5H0PI2z7a+490ngTYCeX4NsZ+Y4cBvUPtpo96+jvaT9lPbvbYat60YAYrOH+7WrCxEahOgCGhNA9cWrLH55b3lLW+p82KIZAS8maftfzwk8iCPZ0JbPsQyDCdWJkl+gk7ieo6rNh00ti9EgMJ7gBExOkk5B6NbdKoyyt9WN7ZlOWKOw6ArR+BzDBxTLqP6pbhFRzn7CMrelz7wgQ+M8mL8xGsMT4OUgcFWdoab5eEVUhp1xMUxSWChBGJAjVsFj/PQueD3yn3MiHdWmOIeZiQe4QJRGsG2mYjhVIoZTQEK7yYEqAgoHB8RqBSgmKrWN9qNyIJA2/RapPNH3ROzCCEJUQfRPonrYvl1Eh0dvH/Ke57tTBdGmOoToBBZttxyyxQ7escTiDow+on4TDlMZ0ki7hN1b4pe7KfDhsdngrW3GbwIaIhUpCwP/epXvzrF156eCFB8T3Q2qQv16EosVIFXaEZd2wSotG10SmlTS+8CPNCaAhTT7eJRl/NmJS/aOIQohLTm95e8vktgsQhEAOa+4P6NEDvr83GPcA5exIprS3hY0l5wTycv7R75sfMiQEUwbyujbVsEKNo+bLHHPOYxdZuTc9CW47Hal0455ZRRnTiO+HXNxHMFb9mUW04hpv1jUCP7qEdfypRu8tMGJqXdYHva7exrvpcCFO1Lm73XPMb/JTCOgPaT9lPXb2QS+4lBR+2nLpKrd/uKEaAyZSxL0bYJUHSm8BDggdw2sl1+jXSsGH0fOuqVY7fbbruR4cAcfFI6KHQaTjrppFrhj8BEXag7o+Pp7NHBwgBi30IEqHSaGc1CiGLqDWXyYppHX1BvDEzyMaLfNfUNr4LSUMLwSjrkkENG58Kbqi/RaU296NSm81puR1zsM3gRp1jBJeUoQPURd99QApMYUAjV/P7K+4Dz4IaewNR4OvEbb8ZPQ6QtPaMmEaAoP4n4cX0CVDydEOzLRAeIusfjCAEKcSRT5MiLALXbbrvVh+EhRf5m28AUN7bnHi7Pkc+sTkX7lgDr2b7nnnvWHlC0l9QPAaoUgNIBbnpeUA4eZkxrhCufS08Ayqftpf3D6CExFZF6po1kGx1apv1wzYhJ7G+b/pJ2aIgBFa+RtE1l53WoAEVd+S4QF7m2voGN+uL8I4FFIFDGpiwFk1meisUY4jWEEFJO5eU+4Lws/JDp9tgniCulVyRiOm0H9++0AhTlcj4S041LLyPKZeCQ9qgtEf+KPLwYBOxKZegBRGem4JIYHEx7QRnExepLpQBVhjDAYz31eMQjHtFXRB1MPnmJwVM+U3oPdKcEegjM2n5iirr204ZnP+GYQPs0jf3E4C32pvZTz406p7tWhAAV101iryS1CVDsw5jAiGckfdYiBXFJ8FLgRmHuf4Sn1ClTzTCwcInGAEnHNHl4p9GehQBFJ7FM1C8CXIwNRtyb9eQYOjmIPolfUpZTfsawSVmJ38L+MobWOAGKUcuUwahg3L/LkUS8Q8pAzmUd+My+BAmmrHSkm/n8XwKTEIgBhedQW9p1111rEZZ7COGCe4YpGxHC6VCxjdXrSBFRWH0ugnM6LGUMKIQcfs+ZVszvm3aDFeeSWGmP33rZWaBd6ZuCR2BdvHaYShPPKYTyPOAT6B/vKtrJUoDCE5LrJRHEG7GG68p9iQCHUML2suOY+uYd4YZ6P/KRjxxdX9rGeKdGzGMqXhK8EMYRvePpyrmpEx3OrLSZGDRZvIH2hDycMzGg+L5oa/BII8YLL9pGYitFHMRgoT2PVxieCYhnKZfr4DtK+wlPPKgSAyr1jriHl1bKZh9T8GBcekhQd6YgpcyUQXtM/Rm4SMc4+3yXwGITKL2R8e6cNC7S0PoRx4nfOa+I3TmWQTS20wFl3/HHH9/aztCeYd+RdyECVFNcx04hRk3qh3c8XpnNRJtPO8UCBrFlmnn4n2dL7EXKjLcnbS5Bw3MerrMv8SxJ3rTP5KetynbiRPWlctogbUybl2nf8e6TQBuBSewnBFieyYix2k/rr3xbstV+Oo+G9lP5q1idn+degMJQp8PFg7aMF9AlQPE1sdIa+fECynSvWXx95UhUm2GCxxBGxrjpb4slQHGNdICIjxLDhA5XRvSbDMrOZ3Nf/o/HA+WVsZ4SxJjtuE72pRNPPHFUH1zq00kjhkRGMjE6EzS5rSw6fxk5xf2+XF69Lb/bJDCEQFZLK2MFlccRnBxBJx0yhE9WMKMDhDHFSD2diXJFp4gJiBeMdGPwEyeIezGJKayMwicYJ6ID91KmkJHv0EMPrbfRXiQhqJTTvLK9fP/whz88EoqoI3GX4vEYsYWy6WCVbQB1LKd4IJxxnXSiENkQzRFZ2NbnAXXggQfW08gQ3GDFsVwb01+y8lRWemt6aiGi5xzUHQGHF7GtkigDLzDKJA/iNeeiXSgFPGL7kYf9vPhcTt2DeaZIUw6eAeSJuM118B1FLErcqAQVT31o9/luDz/88Gyq3zGgYFzGc9p7771rHikzB2TKIOc0SWApCeA9mEUKeB6njZh1HWhrsMm4x3g1BwgRc7AJyjaprQ6LJUBxLuyMrIxJHbtiTMWGaatfttEu0C7lekuvsq233nq0vc9TnbLwHE0ZLFKRVIp5Wfgg+5rvpcCIyEbdTBJYKIGltp/y3NR+Om+l3NViPzFAqv200Ltx5R0/9wJUYi7ROShHhvsEKEbnETR4aDMKP4vEqBcdIcpkpaa4U09T9mIKUKkPU0vopBHraiEpK3Fx3aUHWhlTAFGpGSumPGcpVtGhT0IczMp7iEvxcMj+8p24DxGr6Oz1jTyWx/lZAn0EmN5FDA48J9sSHkN4xMTwIQ9CKb9p4jUhaLTF66ETh5HE6+yzz67OOeecCi+gJH7r/B9hi/YEoTaeP+TjOISXciobnkOswjQuMcKIh+RznvOcesogog1TPeLNRNmcr+xI4ZEYD6mUT1BspgtyHQgzCE9M8+vrJCKAI2YR0wjvH0b0uI6yjaAtZ1sEqZyPd1jQWaPutGMYuc0ENzwHyIMXJ1N0eSYwPadM1JnpwryaHV7y8b2yUhUBfRHlSv60OeV3RqcNZhm9Lc+D6NcU0MnP1OvS0wKhks5gM3FuBLS2a23m9X8JzJIA3kYROLifFitlAQPOVXryTHq+xRSgqAteqcSGQpz+yle+Mmn1Rvlpo8oYVuUAKtMKw7xc2W50cPEhC8aQvyyjXIkYQasv8ZzK+RDYTBKYBQHtp3NHGLWfprefsN20n0Y/pQ3mw1wLUHSG4vWSVYLyzfQJUORhpCgPXNyPF5IwJMqg3QstbykEqL7rxSOKUXw8xUrvirZjyql2O+644ygLHdHEnMLLIUvHjzIUH/DqyHfBtKIy4dGRfVlWvdyfz+U0vh122CGbfZeABOaMAFNGsnLgnFVtLquDEM/URuLQmCSwlARKr+4ub59Z1AfPpoQd2GSTTRY0BWyxBahx18vS8dhFiNF9CQG6nGqHGJ3E4gixexC7+lIpYpUxSxGrM8UPD4JyoKJZXhmzs/SybebzfwlIYHkJaD9Nxp/BR7z8tZ8m4zYPuedWgGJKAtMieEjzkMUDqUzjBChGrpj+wPHENOgbsS/LbX7GQ6AcIWQ1q4Wm5RagypGzcTEUyhhQzekhCQwP59IwavKJyMTUHTwqyoTbZQyxZkyrMh/ck68cBSzz+FkCElh+AhhQTLsrvcaWv1bzW4NM2WT6oUkCS0EAL0PiQ+aZussuu4y8MWd9fjwGM/WOKa1dwb2Hnnc5BSgGI4mVF26lx2Sz/th5xIwjL97beFQm4YGaQOt93kvlgjVbbLHF+cIpZGAU2wouXan0osKL1iQBCcwnAe2nyb4X7afJeM1T7rkVoJiqlYc8hlIzjROgyM+qTiljmphBGBDlyjCMes0iLbcAVcYDIEZNV4woRvDKVfCa843LIOJMYWlLxEHJyGfpQZW8TJfMioG4vHelbbfdtv4uiavTNm2n6zi3S0ACS0uAEX1WuFKAGs89caVY+cskgaUggFCRGGrYR0yZRVhZjMTqdbEh8JhmqupC03IKUAxIlgJU32BYOe2NQdByCjIMuOfhj5c/U7TbEiEUYsMyhbGZmMac/V1T+cpQB9tss8356tEs0/8lIIHlI6D9NJy99tNwVvOYc24FqATSZuQscUtKgKeeeurowUvetoTLMysO7bXXXhN5QOF9haoa4QRPLB70s0rLLUCx2hTxnGK4dHkeldPvula6i1CIW30Zoyus4uKPkXXGGWdk83rvpRdUVqAqM5x00kmjuo5bta88zs8SkMDSE2AqbRl4e+lrsHLOiEcogdPLOFErp/bWdCUR4DfG6Hqe+9hWxHNbjMSUOwLu51ysGsy2WaTlFKCof1a95NpYMCELSZTXRozKUqgqp98lH1P5MoWubRoeomAGUTlPVkzN8bwjiMULCju1bQEc4vflexgSP7As388SkMDSEtB+Gs5b+2k4q3nMObcCFA9fXIXxoCHxoCWYLUFpGS0qA1s340OVoIdOvUNJJdguKzXlYb3pppvWy3rPciU96rbcAhR1YGn3MrYAAZVxCye2E95iTLcLB5Z0bwaIC2PEQUb3yEt5p512Wh3fAWOXjhXbmaJHAOS+tMcee9R5CfTO6lvUjxefE/ydJcxNEpCABCQgAQmMJ8Cqbggm5RQs4gWxuu2sFvJAgGF6GVP7CWKOl01sBxYjYCETBr1mlZZbgOI6yriWXC/TComDyQsbqGTQF3Op9HA66KCDapuHRS0Qp3baaaeaIyt49ol32EmZ4ohnGwsd8N1is5WDe4cddtisvgLLkYAEJCABCSyIwNwKUM2rwoApxaEYOLyvXbu2mX3i/xkJpCyWI953331rV/G2EaeJC245AA+riCp9085aDq1XQcm1s3LSQhKjZQhPGKQpk1gC+cxKgniXtY2qledFoNtnn31Gx+V43lkyfqjbPS7meFKVx/OZbQiPJglIQAISkIAExhPYb7/9Rs9SBoGIxXj00UfXK0aOP3p4juaznyl3BITFc5lp/LNOCCyJ77nzzjtPVHym8mPndK18OrRAbMZSaCK+Fa/YL6yWfMwxx4wtDq/veDpxLCs+pwwWXCnjZnZNa0ZoJI5XjmO6Y2w5AqEjQpokIAEJSEAC80JgxQhQAcby5sQbYnSIhzMCyiyMHDyu2qaQ5byzfMfLiCW3MRa23377iYpmZUDiIBH1f6iwM+4ECEy4ZjO9bc2aNdURRxxRseoc8ZkmSQQbPfbYYytWuiM2At9VM+7BuPIQs9atW1cLTozeYZyxyoFJAhKQgAQkIIFhBPA8wquG52k8yYcdOVkuFnw57rjjansE73S81RcznXXWWSOhZdLYaYQEICA4oRn6Vu6dpP6nn356ddRRR1UHH3xwtf/++1escIc9RaD3oQn7k5iaeKYxTZIyKHfShKcUA7JcJyEUsJ/apghOWq75JSABCUhAArMksOIEqFle/HKWdcIJJ9RC2plnnjlxNZj21jUlbuLCPEACEpCABCQgAQmsAAJ4ARGCgcVp+lbfbbsUxDFWrpt0cK2tLLdJQAISkIAEJDAdAQWo6bh5lAQkIAEJSEACEpCABCQgAQlIQAISkMBAAgpQA0GZTQISkIAEJCABCUhAAhKQgAQkIAEJSGA6AgpQ03HzKAlIQAISkIAEJCABCUhAAhKQgAQkIIGBBBSgBoIymwQkIAEJSEACEpCABCQgAQlIQAISkMB0BBSgpuPmURKQgAQkIAEJSEACEpCABCQgAQlIQAIDCShADQRlNglIQAISkIAEJCABCUhAAhKQgAQkIIHpCChATcfNoyQgAQlIQAISkIAEJCABCUhAAhKQgAQGElCAGgjKbBKQgAQkIAEJSEACEpCABCQgAQlIQALTEVCAmo6bR0lAAhKQgAQkIAEJSEACEpCABCQgAQkMJKAANRCU2SQgAQlIQAISkIAEJCABCUhAAhKQgASmI6AANR03j5KABCQgAQlIQAISkIAEJCABCUhAAhIYSEABaiAos0lAAhKQgAQkIAEJSEACEpCABCQgAQlMR0ABajpuHiUBCUhAAhKQgAQkIAEJSEACEpCABCQwkIAC1EBQZpOABCQgAQlIQAISkIAEJCABCUhAAhKYjoAC1HTcPEoCEpCABCQgAQlIQAISkIAEJCABCUhgIAEFqIGgzCYBCUhAAhKQgAQkIAEJSEACEpCABCQwHQEFqOm4eZQEJCABCUhAAhKQgAQkIAEJSEACEpDAQAIKUANBmU0CEpCABCQgAQlIQAISkIAEJCABCUhgOgIKUNNx8ygJSEACEpCABCQgAQlIQAISkIAEJCCBgQQUoAaCMpsEJCABCUhAAhKQgAQkIAEJSEACEpDAdAQUoKbj5lESkIAEJCABCUhAAhKQgAQkIAEJSEACAwkoQA0EZTYJSEACEpCABCQgAQlIQAISkIAEJCCB6QgoQE3HzaMkIAEJSEACEpCABCQgAQlIQAISkIAEBhJQgBoIymwSkIAEJCABCUhAAhKQgAQkIAEJSEAC0xFQgJqOm0dJQAISkIAEJCABCUhAAhKQgAQkIAEJDCSgADUQlNkkIAEJSEACEpCABCQgAQlIQAISkIAEpiOgADUdN4+SgAQkIAEJSEACEpCABCQgAQlIQAISGEhAAWogKLNJQAISkIAEJCABCUhAAhKQgAQkIAEJTEdAAWo6bh4lAQlIQAISkIAEJCABCUhAAhKQgAQkMJCAAtRAUGaTgAQkIAEJSEACEpCABCQgAQlIQAISmI7A/wC6xwAcr6WHT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正方形/長方形 15"/>
          <p:cNvSpPr/>
          <p:nvPr/>
        </p:nvSpPr>
        <p:spPr>
          <a:xfrm>
            <a:off x="362940" y="1069935"/>
            <a:ext cx="4953000" cy="1077218"/>
          </a:xfrm>
          <a:prstGeom prst="rect">
            <a:avLst/>
          </a:prstGeom>
        </p:spPr>
        <p:txBody>
          <a:bodyPr>
            <a:spAutoFit/>
          </a:bodyPr>
          <a:lstStyle/>
          <a:p>
            <a:pPr algn="ctr"/>
            <a:r>
              <a:rPr lang="ja-JP" altLang="en-US" sz="3200" b="1" dirty="0" smtClean="0">
                <a:solidFill>
                  <a:schemeClr val="accent5"/>
                </a:solidFill>
                <a:latin typeface="Meiryo UI" panose="020B0604030504040204" pitchFamily="50" charset="-128"/>
                <a:ea typeface="Meiryo UI" panose="020B0604030504040204" pitchFamily="50" charset="-128"/>
              </a:rPr>
              <a:t>健康経営</a:t>
            </a:r>
            <a:r>
              <a:rPr lang="ja-JP" altLang="en-US" sz="3200" b="1" dirty="0" smtClean="0">
                <a:latin typeface="Meiryo UI" panose="020B0604030504040204" pitchFamily="50" charset="-128"/>
                <a:ea typeface="Meiryo UI" panose="020B0604030504040204" pitchFamily="50" charset="-128"/>
              </a:rPr>
              <a:t>で従業員の健康と会社の活力を高める。</a:t>
            </a:r>
            <a:endParaRPr lang="ja-JP" altLang="en-US" sz="3200" b="1" i="0" u="none" strike="noStrike" dirty="0">
              <a:effectLst/>
              <a:latin typeface="Meiryo UI" panose="020B0604030504040204" pitchFamily="50" charset="-128"/>
              <a:ea typeface="Meiryo UI" panose="020B0604030504040204" pitchFamily="50" charset="-128"/>
            </a:endParaRPr>
          </a:p>
        </p:txBody>
      </p:sp>
      <p:sp>
        <p:nvSpPr>
          <p:cNvPr id="18" name="正方形/長方形 17"/>
          <p:cNvSpPr/>
          <p:nvPr/>
        </p:nvSpPr>
        <p:spPr>
          <a:xfrm>
            <a:off x="390925" y="2481591"/>
            <a:ext cx="9157124" cy="1745718"/>
          </a:xfrm>
          <a:prstGeom prst="rect">
            <a:avLst/>
          </a:prstGeom>
          <a:solidFill>
            <a:schemeClr val="bg1">
              <a:alpha val="3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520859" y="2604489"/>
            <a:ext cx="1794076" cy="33737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お悩みチェックリスト</a:t>
            </a:r>
            <a:endParaRPr kumimoji="1" lang="ja-JP" altLang="en-US" sz="16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stretch>
            <a:fillRect/>
          </a:stretch>
        </p:blipFill>
        <p:spPr>
          <a:xfrm>
            <a:off x="7701589" y="4567104"/>
            <a:ext cx="1501856" cy="2127377"/>
          </a:xfrm>
          <a:prstGeom prst="rect">
            <a:avLst/>
          </a:prstGeom>
        </p:spPr>
      </p:pic>
      <p:sp>
        <p:nvSpPr>
          <p:cNvPr id="20" name="テキスト ボックス 19">
            <a:extLst>
              <a:ext uri="{FF2B5EF4-FFF2-40B4-BE49-F238E27FC236}">
                <a16:creationId xmlns:a16="http://schemas.microsoft.com/office/drawing/2014/main" id="{63C73E70-B4E6-4ED5-B0B1-99656D057CF4}"/>
              </a:ext>
            </a:extLst>
          </p:cNvPr>
          <p:cNvSpPr txBox="1"/>
          <p:nvPr/>
        </p:nvSpPr>
        <p:spPr>
          <a:xfrm>
            <a:off x="520859" y="2960831"/>
            <a:ext cx="5706319" cy="1206484"/>
          </a:xfrm>
          <a:prstGeom prst="rect">
            <a:avLst/>
          </a:prstGeom>
          <a:noFill/>
        </p:spPr>
        <p:txBody>
          <a:bodyPr wrap="square" rtlCol="0">
            <a:spAutoFit/>
          </a:bodyPr>
          <a:lstStyle/>
          <a:p>
            <a:pPr defTabSz="457200">
              <a:lnSpc>
                <a:spcPct val="130000"/>
              </a:lnSpc>
              <a:spcAft>
                <a:spcPts val="600"/>
              </a:spcAft>
            </a:pPr>
            <a:r>
              <a:rPr kumimoji="1" lang="ja-JP" altLang="en-US" sz="1600" b="1" dirty="0" smtClean="0">
                <a:solidFill>
                  <a:srgbClr val="4D4D4D"/>
                </a:solidFill>
                <a:latin typeface="Meiryo UI" panose="020B0604030504040204" pitchFamily="50" charset="-128"/>
                <a:ea typeface="Meiryo UI" panose="020B0604030504040204" pitchFamily="50" charset="-128"/>
              </a:rPr>
              <a:t>□従業員が疲れて活気がない</a:t>
            </a:r>
            <a:r>
              <a:rPr kumimoji="1" lang="en-US" altLang="ja-JP" sz="1600" b="1" dirty="0" smtClean="0">
                <a:solidFill>
                  <a:srgbClr val="4D4D4D"/>
                </a:solidFill>
                <a:latin typeface="Meiryo UI" panose="020B0604030504040204" pitchFamily="50" charset="-128"/>
                <a:ea typeface="Meiryo UI" panose="020B0604030504040204" pitchFamily="50" charset="-128"/>
              </a:rPr>
              <a:t>…</a:t>
            </a:r>
          </a:p>
          <a:p>
            <a:pPr defTabSz="457200">
              <a:lnSpc>
                <a:spcPct val="130000"/>
              </a:lnSpc>
              <a:spcAft>
                <a:spcPts val="600"/>
              </a:spcAft>
            </a:pPr>
            <a:r>
              <a:rPr kumimoji="1" lang="ja-JP" altLang="en-US" sz="1600" b="1" dirty="0" smtClean="0">
                <a:solidFill>
                  <a:srgbClr val="4D4D4D"/>
                </a:solidFill>
                <a:latin typeface="Meiryo UI" panose="020B0604030504040204" pitchFamily="50" charset="-128"/>
                <a:ea typeface="Meiryo UI" panose="020B0604030504040204" pitchFamily="50" charset="-128"/>
              </a:rPr>
              <a:t>□新しい仲間をなかなか採用できない</a:t>
            </a:r>
            <a:r>
              <a:rPr kumimoji="1" lang="en-US" altLang="ja-JP" sz="1600" b="1" dirty="0" smtClean="0">
                <a:solidFill>
                  <a:srgbClr val="4D4D4D"/>
                </a:solidFill>
                <a:latin typeface="Meiryo UI" panose="020B0604030504040204" pitchFamily="50" charset="-128"/>
                <a:ea typeface="Meiryo UI" panose="020B0604030504040204" pitchFamily="50" charset="-128"/>
              </a:rPr>
              <a:t>…</a:t>
            </a:r>
          </a:p>
          <a:p>
            <a:pPr defTabSz="457200">
              <a:lnSpc>
                <a:spcPct val="130000"/>
              </a:lnSpc>
              <a:spcAft>
                <a:spcPts val="600"/>
              </a:spcAft>
            </a:pPr>
            <a:r>
              <a:rPr kumimoji="1" lang="ja-JP" altLang="en-US" sz="1600" b="1" dirty="0" smtClean="0">
                <a:solidFill>
                  <a:srgbClr val="4D4D4D"/>
                </a:solidFill>
                <a:latin typeface="Meiryo UI" panose="020B0604030504040204" pitchFamily="50" charset="-128"/>
                <a:ea typeface="Meiryo UI" panose="020B0604030504040204" pitchFamily="50" charset="-128"/>
              </a:rPr>
              <a:t>□一度に複数の従業員が病欠し、業務が回らなくなってしまった</a:t>
            </a:r>
            <a:r>
              <a:rPr kumimoji="1" lang="en-US" altLang="ja-JP" sz="1600" b="1" dirty="0" smtClean="0">
                <a:solidFill>
                  <a:srgbClr val="4D4D4D"/>
                </a:solidFill>
                <a:latin typeface="Meiryo UI" panose="020B0604030504040204" pitchFamily="50" charset="-128"/>
                <a:ea typeface="Meiryo UI" panose="020B0604030504040204" pitchFamily="50" charset="-128"/>
              </a:rPr>
              <a:t>…</a:t>
            </a:r>
            <a:endParaRPr kumimoji="1" lang="ja-JP" altLang="en-US" sz="1600" b="1" dirty="0">
              <a:solidFill>
                <a:srgbClr val="4D4D4D"/>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63C73E70-B4E6-4ED5-B0B1-99656D057CF4}"/>
              </a:ext>
            </a:extLst>
          </p:cNvPr>
          <p:cNvSpPr txBox="1"/>
          <p:nvPr/>
        </p:nvSpPr>
        <p:spPr>
          <a:xfrm>
            <a:off x="6283734" y="2772423"/>
            <a:ext cx="3207759" cy="889474"/>
          </a:xfrm>
          <a:prstGeom prst="rect">
            <a:avLst/>
          </a:prstGeom>
          <a:noFill/>
        </p:spPr>
        <p:txBody>
          <a:bodyPr wrap="square" rtlCol="0">
            <a:spAutoFit/>
          </a:bodyPr>
          <a:lstStyle/>
          <a:p>
            <a:pPr defTabSz="457200">
              <a:lnSpc>
                <a:spcPct val="130000"/>
              </a:lnSpc>
              <a:spcAft>
                <a:spcPts val="600"/>
              </a:spcAft>
            </a:pPr>
            <a:r>
              <a:rPr kumimoji="1" lang="ja-JP" altLang="en-US" sz="1600" b="1" dirty="0">
                <a:solidFill>
                  <a:srgbClr val="4D4D4D"/>
                </a:solidFill>
                <a:latin typeface="Meiryo UI" panose="020B0604030504040204" pitchFamily="50" charset="-128"/>
                <a:ea typeface="Meiryo UI" panose="020B0604030504040204" pitchFamily="50" charset="-128"/>
              </a:rPr>
              <a:t>１つ</a:t>
            </a:r>
            <a:r>
              <a:rPr kumimoji="1" lang="ja-JP" altLang="en-US" sz="1600" b="1" dirty="0" smtClean="0">
                <a:solidFill>
                  <a:srgbClr val="4D4D4D"/>
                </a:solidFill>
                <a:latin typeface="Meiryo UI" panose="020B0604030504040204" pitchFamily="50" charset="-128"/>
                <a:ea typeface="Meiryo UI" panose="020B0604030504040204" pitchFamily="50" charset="-128"/>
              </a:rPr>
              <a:t>でも当てはまったら</a:t>
            </a:r>
            <a:endParaRPr kumimoji="1" lang="en-US" altLang="ja-JP" sz="1600" b="1" dirty="0" smtClean="0">
              <a:solidFill>
                <a:srgbClr val="4D4D4D"/>
              </a:solidFill>
              <a:latin typeface="Meiryo UI" panose="020B0604030504040204" pitchFamily="50" charset="-128"/>
              <a:ea typeface="Meiryo UI" panose="020B0604030504040204" pitchFamily="50" charset="-128"/>
            </a:endParaRPr>
          </a:p>
          <a:p>
            <a:pPr defTabSz="457200">
              <a:lnSpc>
                <a:spcPct val="130000"/>
              </a:lnSpc>
              <a:spcAft>
                <a:spcPts val="600"/>
              </a:spcAft>
            </a:pPr>
            <a:r>
              <a:rPr kumimoji="1" lang="ja-JP" altLang="en-US" sz="2000" b="1" dirty="0">
                <a:solidFill>
                  <a:schemeClr val="accent5"/>
                </a:solidFill>
                <a:latin typeface="Meiryo UI" panose="020B0604030504040204" pitchFamily="50" charset="-128"/>
                <a:ea typeface="Meiryo UI" panose="020B0604030504040204" pitchFamily="50" charset="-128"/>
              </a:rPr>
              <a:t>健康経営</a:t>
            </a:r>
            <a:r>
              <a:rPr kumimoji="1" lang="ja-JP" altLang="en-US" sz="1600" b="1" dirty="0">
                <a:solidFill>
                  <a:srgbClr val="4D4D4D"/>
                </a:solidFill>
                <a:latin typeface="Meiryo UI" panose="020B0604030504040204" pitchFamily="50" charset="-128"/>
                <a:ea typeface="Meiryo UI" panose="020B0604030504040204" pitchFamily="50" charset="-128"/>
              </a:rPr>
              <a:t>が</a:t>
            </a:r>
            <a:r>
              <a:rPr kumimoji="1" lang="ja-JP" altLang="en-US" sz="1600" b="1" dirty="0" smtClean="0">
                <a:solidFill>
                  <a:srgbClr val="4D4D4D"/>
                </a:solidFill>
                <a:latin typeface="Meiryo UI" panose="020B0604030504040204" pitchFamily="50" charset="-128"/>
                <a:ea typeface="Meiryo UI" panose="020B0604030504040204" pitchFamily="50" charset="-128"/>
              </a:rPr>
              <a:t>必要かもしれません。</a:t>
            </a:r>
            <a:endParaRPr kumimoji="1" lang="ja-JP" altLang="en-US" sz="1600" b="1" dirty="0">
              <a:solidFill>
                <a:srgbClr val="4D4D4D"/>
              </a:solidFill>
              <a:latin typeface="Meiryo UI" panose="020B0604030504040204" pitchFamily="50" charset="-128"/>
              <a:ea typeface="Meiryo UI" panose="020B0604030504040204" pitchFamily="50" charset="-128"/>
            </a:endParaRPr>
          </a:p>
        </p:txBody>
      </p:sp>
      <p:grpSp>
        <p:nvGrpSpPr>
          <p:cNvPr id="22" name="Google Shape;12767;p57">
            <a:extLst>
              <a:ext uri="{FF2B5EF4-FFF2-40B4-BE49-F238E27FC236}">
                <a16:creationId xmlns:a16="http://schemas.microsoft.com/office/drawing/2014/main" id="{FE0E4D9F-4018-488C-811F-1DBD6F2717B7}"/>
              </a:ext>
            </a:extLst>
          </p:cNvPr>
          <p:cNvGrpSpPr/>
          <p:nvPr/>
        </p:nvGrpSpPr>
        <p:grpSpPr>
          <a:xfrm>
            <a:off x="6390553" y="3533230"/>
            <a:ext cx="985793" cy="128667"/>
            <a:chOff x="1992200" y="1937275"/>
            <a:chExt cx="2295850" cy="67300"/>
          </a:xfrm>
          <a:solidFill>
            <a:schemeClr val="accent5"/>
          </a:solidFill>
        </p:grpSpPr>
        <p:sp>
          <p:nvSpPr>
            <p:cNvPr id="23" name="Google Shape;12768;p57">
              <a:extLst>
                <a:ext uri="{FF2B5EF4-FFF2-40B4-BE49-F238E27FC236}">
                  <a16:creationId xmlns:a16="http://schemas.microsoft.com/office/drawing/2014/main" id="{8BCACE76-6B4D-4349-A03E-AC77E70AC360}"/>
                </a:ext>
              </a:extLst>
            </p:cNvPr>
            <p:cNvSpPr/>
            <p:nvPr/>
          </p:nvSpPr>
          <p:spPr>
            <a:xfrm>
              <a:off x="3934400" y="1961975"/>
              <a:ext cx="3600" cy="625"/>
            </a:xfrm>
            <a:custGeom>
              <a:avLst/>
              <a:gdLst/>
              <a:ahLst/>
              <a:cxnLst/>
              <a:rect l="l" t="t" r="r" b="b"/>
              <a:pathLst>
                <a:path w="144" h="25" extrusionOk="0">
                  <a:moveTo>
                    <a:pt x="96" y="1"/>
                  </a:moveTo>
                  <a:cubicBezTo>
                    <a:pt x="60" y="1"/>
                    <a:pt x="25" y="1"/>
                    <a:pt x="1" y="13"/>
                  </a:cubicBezTo>
                  <a:lnTo>
                    <a:pt x="144" y="24"/>
                  </a:lnTo>
                  <a:cubicBezTo>
                    <a:pt x="108" y="13"/>
                    <a:pt x="96" y="13"/>
                    <a:pt x="96"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4" name="Google Shape;12769;p57">
              <a:extLst>
                <a:ext uri="{FF2B5EF4-FFF2-40B4-BE49-F238E27FC236}">
                  <a16:creationId xmlns:a16="http://schemas.microsoft.com/office/drawing/2014/main" id="{5B7F76C0-A6C9-4F9A-8DC1-135D79D5B9DC}"/>
                </a:ext>
              </a:extLst>
            </p:cNvPr>
            <p:cNvSpPr/>
            <p:nvPr/>
          </p:nvSpPr>
          <p:spPr>
            <a:xfrm>
              <a:off x="4167475" y="1942025"/>
              <a:ext cx="1500" cy="925"/>
            </a:xfrm>
            <a:custGeom>
              <a:avLst/>
              <a:gdLst/>
              <a:ahLst/>
              <a:cxnLst/>
              <a:rect l="l" t="t" r="r" b="b"/>
              <a:pathLst>
                <a:path w="60" h="37" extrusionOk="0">
                  <a:moveTo>
                    <a:pt x="12" y="1"/>
                  </a:moveTo>
                  <a:lnTo>
                    <a:pt x="12" y="1"/>
                  </a:lnTo>
                  <a:cubicBezTo>
                    <a:pt x="0" y="25"/>
                    <a:pt x="0" y="25"/>
                    <a:pt x="36" y="37"/>
                  </a:cubicBezTo>
                  <a:lnTo>
                    <a:pt x="60" y="37"/>
                  </a:lnTo>
                  <a:cubicBezTo>
                    <a:pt x="36" y="25"/>
                    <a:pt x="12" y="13"/>
                    <a:pt x="12"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5" name="Google Shape;12770;p57">
              <a:extLst>
                <a:ext uri="{FF2B5EF4-FFF2-40B4-BE49-F238E27FC236}">
                  <a16:creationId xmlns:a16="http://schemas.microsoft.com/office/drawing/2014/main" id="{BFBAA99A-ED68-4C74-A860-43028C175EB2}"/>
                </a:ext>
              </a:extLst>
            </p:cNvPr>
            <p:cNvSpPr/>
            <p:nvPr/>
          </p:nvSpPr>
          <p:spPr>
            <a:xfrm>
              <a:off x="4107650" y="1947100"/>
              <a:ext cx="2700" cy="625"/>
            </a:xfrm>
            <a:custGeom>
              <a:avLst/>
              <a:gdLst/>
              <a:ahLst/>
              <a:cxnLst/>
              <a:rect l="l" t="t" r="r" b="b"/>
              <a:pathLst>
                <a:path w="108" h="25" extrusionOk="0">
                  <a:moveTo>
                    <a:pt x="0" y="0"/>
                  </a:moveTo>
                  <a:cubicBezTo>
                    <a:pt x="0" y="12"/>
                    <a:pt x="48" y="12"/>
                    <a:pt x="107" y="24"/>
                  </a:cubicBezTo>
                  <a:cubicBezTo>
                    <a:pt x="72" y="12"/>
                    <a:pt x="36" y="12"/>
                    <a:pt x="0"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6" name="Google Shape;12771;p57">
              <a:extLst>
                <a:ext uri="{FF2B5EF4-FFF2-40B4-BE49-F238E27FC236}">
                  <a16:creationId xmlns:a16="http://schemas.microsoft.com/office/drawing/2014/main" id="{BD6FEC74-4F4E-473A-82BD-98942FD909EF}"/>
                </a:ext>
              </a:extLst>
            </p:cNvPr>
            <p:cNvSpPr/>
            <p:nvPr/>
          </p:nvSpPr>
          <p:spPr>
            <a:xfrm>
              <a:off x="3961800" y="1962575"/>
              <a:ext cx="8050" cy="1300"/>
            </a:xfrm>
            <a:custGeom>
              <a:avLst/>
              <a:gdLst/>
              <a:ahLst/>
              <a:cxnLst/>
              <a:rect l="l" t="t" r="r" b="b"/>
              <a:pathLst>
                <a:path w="322" h="52" extrusionOk="0">
                  <a:moveTo>
                    <a:pt x="0" y="0"/>
                  </a:moveTo>
                  <a:lnTo>
                    <a:pt x="0" y="0"/>
                  </a:lnTo>
                  <a:cubicBezTo>
                    <a:pt x="30" y="30"/>
                    <a:pt x="115" y="51"/>
                    <a:pt x="238" y="51"/>
                  </a:cubicBezTo>
                  <a:cubicBezTo>
                    <a:pt x="264" y="51"/>
                    <a:pt x="292" y="50"/>
                    <a:pt x="322" y="48"/>
                  </a:cubicBezTo>
                  <a:cubicBezTo>
                    <a:pt x="215" y="36"/>
                    <a:pt x="107" y="24"/>
                    <a:pt x="0"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7" name="Google Shape;12772;p57">
              <a:extLst>
                <a:ext uri="{FF2B5EF4-FFF2-40B4-BE49-F238E27FC236}">
                  <a16:creationId xmlns:a16="http://schemas.microsoft.com/office/drawing/2014/main" id="{B5C1E679-A98B-42C2-A20D-41744B16E3B7}"/>
                </a:ext>
              </a:extLst>
            </p:cNvPr>
            <p:cNvSpPr/>
            <p:nvPr/>
          </p:nvSpPr>
          <p:spPr>
            <a:xfrm>
              <a:off x="4110325" y="1947700"/>
              <a:ext cx="8050" cy="900"/>
            </a:xfrm>
            <a:custGeom>
              <a:avLst/>
              <a:gdLst/>
              <a:ahLst/>
              <a:cxnLst/>
              <a:rect l="l" t="t" r="r" b="b"/>
              <a:pathLst>
                <a:path w="322" h="36" extrusionOk="0">
                  <a:moveTo>
                    <a:pt x="0" y="0"/>
                  </a:moveTo>
                  <a:cubicBezTo>
                    <a:pt x="96" y="24"/>
                    <a:pt x="203" y="24"/>
                    <a:pt x="322" y="36"/>
                  </a:cubicBezTo>
                  <a:cubicBezTo>
                    <a:pt x="239" y="24"/>
                    <a:pt x="108" y="12"/>
                    <a:pt x="0"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8" name="Google Shape;12773;p57">
              <a:extLst>
                <a:ext uri="{FF2B5EF4-FFF2-40B4-BE49-F238E27FC236}">
                  <a16:creationId xmlns:a16="http://schemas.microsoft.com/office/drawing/2014/main" id="{EE3554EB-164B-4FD4-815C-40F9E59315B1}"/>
                </a:ext>
              </a:extLst>
            </p:cNvPr>
            <p:cNvSpPr/>
            <p:nvPr/>
          </p:nvSpPr>
          <p:spPr>
            <a:xfrm>
              <a:off x="4272250" y="1941750"/>
              <a:ext cx="5675" cy="900"/>
            </a:xfrm>
            <a:custGeom>
              <a:avLst/>
              <a:gdLst/>
              <a:ahLst/>
              <a:cxnLst/>
              <a:rect l="l" t="t" r="r" b="b"/>
              <a:pathLst>
                <a:path w="227" h="36" extrusionOk="0">
                  <a:moveTo>
                    <a:pt x="12" y="0"/>
                  </a:moveTo>
                  <a:cubicBezTo>
                    <a:pt x="12" y="12"/>
                    <a:pt x="0" y="12"/>
                    <a:pt x="0" y="24"/>
                  </a:cubicBezTo>
                  <a:lnTo>
                    <a:pt x="227" y="36"/>
                  </a:lnTo>
                  <a:cubicBezTo>
                    <a:pt x="167" y="24"/>
                    <a:pt x="96" y="12"/>
                    <a:pt x="12"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9" name="Google Shape;12774;p57">
              <a:extLst>
                <a:ext uri="{FF2B5EF4-FFF2-40B4-BE49-F238E27FC236}">
                  <a16:creationId xmlns:a16="http://schemas.microsoft.com/office/drawing/2014/main" id="{6F2F537B-3F23-4A19-90CE-6703AA7A7F65}"/>
                </a:ext>
              </a:extLst>
            </p:cNvPr>
            <p:cNvSpPr/>
            <p:nvPr/>
          </p:nvSpPr>
          <p:spPr>
            <a:xfrm>
              <a:off x="2018400" y="1992050"/>
              <a:ext cx="5975" cy="1500"/>
            </a:xfrm>
            <a:custGeom>
              <a:avLst/>
              <a:gdLst/>
              <a:ahLst/>
              <a:cxnLst/>
              <a:rect l="l" t="t" r="r" b="b"/>
              <a:pathLst>
                <a:path w="239" h="60" extrusionOk="0">
                  <a:moveTo>
                    <a:pt x="203" y="0"/>
                  </a:moveTo>
                  <a:lnTo>
                    <a:pt x="203" y="0"/>
                  </a:lnTo>
                  <a:cubicBezTo>
                    <a:pt x="167" y="24"/>
                    <a:pt x="107" y="36"/>
                    <a:pt x="0" y="60"/>
                  </a:cubicBezTo>
                  <a:cubicBezTo>
                    <a:pt x="203" y="48"/>
                    <a:pt x="238" y="24"/>
                    <a:pt x="203"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0" name="Google Shape;12775;p57">
              <a:extLst>
                <a:ext uri="{FF2B5EF4-FFF2-40B4-BE49-F238E27FC236}">
                  <a16:creationId xmlns:a16="http://schemas.microsoft.com/office/drawing/2014/main" id="{5141496C-1A58-4687-9372-5BDB689606C0}"/>
                </a:ext>
              </a:extLst>
            </p:cNvPr>
            <p:cNvSpPr/>
            <p:nvPr/>
          </p:nvSpPr>
          <p:spPr>
            <a:xfrm>
              <a:off x="2142225" y="1993525"/>
              <a:ext cx="3300" cy="625"/>
            </a:xfrm>
            <a:custGeom>
              <a:avLst/>
              <a:gdLst/>
              <a:ahLst/>
              <a:cxnLst/>
              <a:rect l="l" t="t" r="r" b="b"/>
              <a:pathLst>
                <a:path w="132" h="25" extrusionOk="0">
                  <a:moveTo>
                    <a:pt x="107" y="1"/>
                  </a:moveTo>
                  <a:cubicBezTo>
                    <a:pt x="72" y="13"/>
                    <a:pt x="36" y="13"/>
                    <a:pt x="0" y="24"/>
                  </a:cubicBezTo>
                  <a:cubicBezTo>
                    <a:pt x="72" y="13"/>
                    <a:pt x="131" y="1"/>
                    <a:pt x="107"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1" name="Google Shape;12776;p57">
              <a:extLst>
                <a:ext uri="{FF2B5EF4-FFF2-40B4-BE49-F238E27FC236}">
                  <a16:creationId xmlns:a16="http://schemas.microsoft.com/office/drawing/2014/main" id="{3F623F1E-0777-44B5-8DA2-0DA50BFABAA4}"/>
                </a:ext>
              </a:extLst>
            </p:cNvPr>
            <p:cNvSpPr/>
            <p:nvPr/>
          </p:nvSpPr>
          <p:spPr>
            <a:xfrm>
              <a:off x="2070775" y="1982825"/>
              <a:ext cx="1525" cy="600"/>
            </a:xfrm>
            <a:custGeom>
              <a:avLst/>
              <a:gdLst/>
              <a:ahLst/>
              <a:cxnLst/>
              <a:rect l="l" t="t" r="r" b="b"/>
              <a:pathLst>
                <a:path w="61" h="24" extrusionOk="0">
                  <a:moveTo>
                    <a:pt x="13" y="0"/>
                  </a:moveTo>
                  <a:cubicBezTo>
                    <a:pt x="1" y="0"/>
                    <a:pt x="1" y="12"/>
                    <a:pt x="60" y="24"/>
                  </a:cubicBezTo>
                  <a:cubicBezTo>
                    <a:pt x="48" y="12"/>
                    <a:pt x="37" y="0"/>
                    <a:pt x="13"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2" name="Google Shape;12777;p57">
              <a:extLst>
                <a:ext uri="{FF2B5EF4-FFF2-40B4-BE49-F238E27FC236}">
                  <a16:creationId xmlns:a16="http://schemas.microsoft.com/office/drawing/2014/main" id="{398B3A34-903C-45AB-A029-91134D7B2A19}"/>
                </a:ext>
              </a:extLst>
            </p:cNvPr>
            <p:cNvSpPr/>
            <p:nvPr/>
          </p:nvSpPr>
          <p:spPr>
            <a:xfrm>
              <a:off x="2955725" y="1950375"/>
              <a:ext cx="3000" cy="900"/>
            </a:xfrm>
            <a:custGeom>
              <a:avLst/>
              <a:gdLst/>
              <a:ahLst/>
              <a:cxnLst/>
              <a:rect l="l" t="t" r="r" b="b"/>
              <a:pathLst>
                <a:path w="120" h="36" extrusionOk="0">
                  <a:moveTo>
                    <a:pt x="0" y="0"/>
                  </a:moveTo>
                  <a:lnTo>
                    <a:pt x="0" y="0"/>
                  </a:lnTo>
                  <a:cubicBezTo>
                    <a:pt x="24" y="24"/>
                    <a:pt x="60" y="24"/>
                    <a:pt x="119" y="36"/>
                  </a:cubicBezTo>
                  <a:lnTo>
                    <a:pt x="0"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3" name="Google Shape;12778;p57">
              <a:extLst>
                <a:ext uri="{FF2B5EF4-FFF2-40B4-BE49-F238E27FC236}">
                  <a16:creationId xmlns:a16="http://schemas.microsoft.com/office/drawing/2014/main" id="{6FC509F4-3F7A-48C7-9010-79BB8AA78B59}"/>
                </a:ext>
              </a:extLst>
            </p:cNvPr>
            <p:cNvSpPr/>
            <p:nvPr/>
          </p:nvSpPr>
          <p:spPr>
            <a:xfrm>
              <a:off x="3125375" y="1948000"/>
              <a:ext cx="1525" cy="25"/>
            </a:xfrm>
            <a:custGeom>
              <a:avLst/>
              <a:gdLst/>
              <a:ahLst/>
              <a:cxnLst/>
              <a:rect l="l" t="t" r="r" b="b"/>
              <a:pathLst>
                <a:path w="61" h="1" extrusionOk="0">
                  <a:moveTo>
                    <a:pt x="1" y="0"/>
                  </a:moveTo>
                  <a:cubicBezTo>
                    <a:pt x="24" y="0"/>
                    <a:pt x="48" y="0"/>
                    <a:pt x="60" y="0"/>
                  </a:cubicBezTo>
                  <a:cubicBezTo>
                    <a:pt x="48" y="0"/>
                    <a:pt x="24" y="0"/>
                    <a:pt x="1"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4" name="Google Shape;12779;p57">
              <a:extLst>
                <a:ext uri="{FF2B5EF4-FFF2-40B4-BE49-F238E27FC236}">
                  <a16:creationId xmlns:a16="http://schemas.microsoft.com/office/drawing/2014/main" id="{8CFDA73C-BC16-4EE9-B9D4-138154C86573}"/>
                </a:ext>
              </a:extLst>
            </p:cNvPr>
            <p:cNvSpPr/>
            <p:nvPr/>
          </p:nvSpPr>
          <p:spPr>
            <a:xfrm>
              <a:off x="3126875" y="1948000"/>
              <a:ext cx="3600" cy="25"/>
            </a:xfrm>
            <a:custGeom>
              <a:avLst/>
              <a:gdLst/>
              <a:ahLst/>
              <a:cxnLst/>
              <a:rect l="l" t="t" r="r" b="b"/>
              <a:pathLst>
                <a:path w="144" h="1" extrusionOk="0">
                  <a:moveTo>
                    <a:pt x="143" y="0"/>
                  </a:moveTo>
                  <a:cubicBezTo>
                    <a:pt x="95" y="0"/>
                    <a:pt x="48" y="0"/>
                    <a:pt x="0" y="0"/>
                  </a:cubicBezTo>
                  <a:cubicBezTo>
                    <a:pt x="60" y="0"/>
                    <a:pt x="119" y="0"/>
                    <a:pt x="143"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5" name="Google Shape;12780;p57">
              <a:extLst>
                <a:ext uri="{FF2B5EF4-FFF2-40B4-BE49-F238E27FC236}">
                  <a16:creationId xmlns:a16="http://schemas.microsoft.com/office/drawing/2014/main" id="{526161C3-0EFC-40B6-A7B9-A64859D6D846}"/>
                </a:ext>
              </a:extLst>
            </p:cNvPr>
            <p:cNvSpPr/>
            <p:nvPr/>
          </p:nvSpPr>
          <p:spPr>
            <a:xfrm>
              <a:off x="2588100" y="2001875"/>
              <a:ext cx="11650" cy="600"/>
            </a:xfrm>
            <a:custGeom>
              <a:avLst/>
              <a:gdLst/>
              <a:ahLst/>
              <a:cxnLst/>
              <a:rect l="l" t="t" r="r" b="b"/>
              <a:pathLst>
                <a:path w="466" h="24" extrusionOk="0">
                  <a:moveTo>
                    <a:pt x="465" y="0"/>
                  </a:moveTo>
                  <a:cubicBezTo>
                    <a:pt x="310" y="0"/>
                    <a:pt x="156" y="12"/>
                    <a:pt x="1" y="24"/>
                  </a:cubicBezTo>
                  <a:lnTo>
                    <a:pt x="25" y="24"/>
                  </a:lnTo>
                  <a:cubicBezTo>
                    <a:pt x="275" y="24"/>
                    <a:pt x="406" y="12"/>
                    <a:pt x="465"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6" name="Google Shape;12781;p57">
              <a:extLst>
                <a:ext uri="{FF2B5EF4-FFF2-40B4-BE49-F238E27FC236}">
                  <a16:creationId xmlns:a16="http://schemas.microsoft.com/office/drawing/2014/main" id="{5A36E5E6-3D7D-42BC-BB99-C417E3E6ECAA}"/>
                </a:ext>
              </a:extLst>
            </p:cNvPr>
            <p:cNvSpPr/>
            <p:nvPr/>
          </p:nvSpPr>
          <p:spPr>
            <a:xfrm>
              <a:off x="2734250" y="1989075"/>
              <a:ext cx="925" cy="300"/>
            </a:xfrm>
            <a:custGeom>
              <a:avLst/>
              <a:gdLst/>
              <a:ahLst/>
              <a:cxnLst/>
              <a:rect l="l" t="t" r="r" b="b"/>
              <a:pathLst>
                <a:path w="37" h="12" extrusionOk="0">
                  <a:moveTo>
                    <a:pt x="25" y="0"/>
                  </a:moveTo>
                  <a:cubicBezTo>
                    <a:pt x="13" y="0"/>
                    <a:pt x="1" y="0"/>
                    <a:pt x="1" y="12"/>
                  </a:cubicBezTo>
                  <a:cubicBezTo>
                    <a:pt x="13" y="0"/>
                    <a:pt x="25" y="0"/>
                    <a:pt x="37"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7" name="Google Shape;12782;p57">
              <a:extLst>
                <a:ext uri="{FF2B5EF4-FFF2-40B4-BE49-F238E27FC236}">
                  <a16:creationId xmlns:a16="http://schemas.microsoft.com/office/drawing/2014/main" id="{6FC581EC-2DB7-452B-972E-0866051BB522}"/>
                </a:ext>
              </a:extLst>
            </p:cNvPr>
            <p:cNvSpPr/>
            <p:nvPr/>
          </p:nvSpPr>
          <p:spPr>
            <a:xfrm>
              <a:off x="2575300" y="2003950"/>
              <a:ext cx="2425" cy="625"/>
            </a:xfrm>
            <a:custGeom>
              <a:avLst/>
              <a:gdLst/>
              <a:ahLst/>
              <a:cxnLst/>
              <a:rect l="l" t="t" r="r" b="b"/>
              <a:pathLst>
                <a:path w="97" h="25" extrusionOk="0">
                  <a:moveTo>
                    <a:pt x="72" y="0"/>
                  </a:moveTo>
                  <a:cubicBezTo>
                    <a:pt x="49" y="12"/>
                    <a:pt x="13" y="12"/>
                    <a:pt x="1" y="24"/>
                  </a:cubicBezTo>
                  <a:cubicBezTo>
                    <a:pt x="96" y="24"/>
                    <a:pt x="96" y="12"/>
                    <a:pt x="72"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8" name="Google Shape;12783;p57">
              <a:extLst>
                <a:ext uri="{FF2B5EF4-FFF2-40B4-BE49-F238E27FC236}">
                  <a16:creationId xmlns:a16="http://schemas.microsoft.com/office/drawing/2014/main" id="{1B054131-DF4C-4BBA-836F-3ECBCAA946A6}"/>
                </a:ext>
              </a:extLst>
            </p:cNvPr>
            <p:cNvSpPr/>
            <p:nvPr/>
          </p:nvSpPr>
          <p:spPr>
            <a:xfrm>
              <a:off x="3902550" y="1968225"/>
              <a:ext cx="2700" cy="325"/>
            </a:xfrm>
            <a:custGeom>
              <a:avLst/>
              <a:gdLst/>
              <a:ahLst/>
              <a:cxnLst/>
              <a:rect l="l" t="t" r="r" b="b"/>
              <a:pathLst>
                <a:path w="108" h="13" extrusionOk="0">
                  <a:moveTo>
                    <a:pt x="108" y="1"/>
                  </a:moveTo>
                  <a:lnTo>
                    <a:pt x="108" y="1"/>
                  </a:lnTo>
                  <a:cubicBezTo>
                    <a:pt x="72" y="13"/>
                    <a:pt x="48" y="13"/>
                    <a:pt x="1" y="13"/>
                  </a:cubicBezTo>
                  <a:cubicBezTo>
                    <a:pt x="48" y="13"/>
                    <a:pt x="84" y="13"/>
                    <a:pt x="108"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9" name="Google Shape;12784;p57">
              <a:extLst>
                <a:ext uri="{FF2B5EF4-FFF2-40B4-BE49-F238E27FC236}">
                  <a16:creationId xmlns:a16="http://schemas.microsoft.com/office/drawing/2014/main" id="{1BAC7A28-00C6-415A-B56D-7E9E76355662}"/>
                </a:ext>
              </a:extLst>
            </p:cNvPr>
            <p:cNvSpPr/>
            <p:nvPr/>
          </p:nvSpPr>
          <p:spPr>
            <a:xfrm>
              <a:off x="2725025" y="1986600"/>
              <a:ext cx="15125" cy="2500"/>
            </a:xfrm>
            <a:custGeom>
              <a:avLst/>
              <a:gdLst/>
              <a:ahLst/>
              <a:cxnLst/>
              <a:rect l="l" t="t" r="r" b="b"/>
              <a:pathLst>
                <a:path w="605" h="100" extrusionOk="0">
                  <a:moveTo>
                    <a:pt x="290" y="1"/>
                  </a:moveTo>
                  <a:cubicBezTo>
                    <a:pt x="186" y="1"/>
                    <a:pt x="75" y="7"/>
                    <a:pt x="1" y="16"/>
                  </a:cubicBezTo>
                  <a:lnTo>
                    <a:pt x="394" y="99"/>
                  </a:lnTo>
                  <a:cubicBezTo>
                    <a:pt x="441" y="87"/>
                    <a:pt x="489" y="75"/>
                    <a:pt x="560" y="51"/>
                  </a:cubicBezTo>
                  <a:cubicBezTo>
                    <a:pt x="604" y="15"/>
                    <a:pt x="456" y="1"/>
                    <a:pt x="290"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0" name="Google Shape;12785;p57">
              <a:extLst>
                <a:ext uri="{FF2B5EF4-FFF2-40B4-BE49-F238E27FC236}">
                  <a16:creationId xmlns:a16="http://schemas.microsoft.com/office/drawing/2014/main" id="{25E5A8C6-D8DE-4603-85A3-6A6B17DB230C}"/>
                </a:ext>
              </a:extLst>
            </p:cNvPr>
            <p:cNvSpPr/>
            <p:nvPr/>
          </p:nvSpPr>
          <p:spPr>
            <a:xfrm>
              <a:off x="2569950" y="2001275"/>
              <a:ext cx="18475" cy="2700"/>
            </a:xfrm>
            <a:custGeom>
              <a:avLst/>
              <a:gdLst/>
              <a:ahLst/>
              <a:cxnLst/>
              <a:rect l="l" t="t" r="r" b="b"/>
              <a:pathLst>
                <a:path w="739" h="108" extrusionOk="0">
                  <a:moveTo>
                    <a:pt x="524" y="0"/>
                  </a:moveTo>
                  <a:cubicBezTo>
                    <a:pt x="1" y="0"/>
                    <a:pt x="239" y="72"/>
                    <a:pt x="286" y="107"/>
                  </a:cubicBezTo>
                  <a:cubicBezTo>
                    <a:pt x="393" y="72"/>
                    <a:pt x="548" y="60"/>
                    <a:pt x="739" y="48"/>
                  </a:cubicBezTo>
                  <a:lnTo>
                    <a:pt x="524"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1" name="Google Shape;12786;p57">
              <a:extLst>
                <a:ext uri="{FF2B5EF4-FFF2-40B4-BE49-F238E27FC236}">
                  <a16:creationId xmlns:a16="http://schemas.microsoft.com/office/drawing/2014/main" id="{FE873D94-927A-4B0F-8BE3-03157CAAE58A}"/>
                </a:ext>
              </a:extLst>
            </p:cNvPr>
            <p:cNvSpPr/>
            <p:nvPr/>
          </p:nvSpPr>
          <p:spPr>
            <a:xfrm>
              <a:off x="1992200" y="1937275"/>
              <a:ext cx="2295850" cy="66200"/>
            </a:xfrm>
            <a:custGeom>
              <a:avLst/>
              <a:gdLst/>
              <a:ahLst/>
              <a:cxnLst/>
              <a:rect l="l" t="t" r="r" b="b"/>
              <a:pathLst>
                <a:path w="91834" h="2648" extrusionOk="0">
                  <a:moveTo>
                    <a:pt x="70160" y="1341"/>
                  </a:moveTo>
                  <a:cubicBezTo>
                    <a:pt x="70126" y="1342"/>
                    <a:pt x="70088" y="1344"/>
                    <a:pt x="70045" y="1346"/>
                  </a:cubicBezTo>
                  <a:cubicBezTo>
                    <a:pt x="70086" y="1344"/>
                    <a:pt x="70124" y="1343"/>
                    <a:pt x="70160" y="1341"/>
                  </a:cubicBezTo>
                  <a:close/>
                  <a:moveTo>
                    <a:pt x="74237" y="1594"/>
                  </a:moveTo>
                  <a:lnTo>
                    <a:pt x="74237" y="1594"/>
                  </a:lnTo>
                  <a:cubicBezTo>
                    <a:pt x="74199" y="1595"/>
                    <a:pt x="74159" y="1595"/>
                    <a:pt x="74117" y="1596"/>
                  </a:cubicBezTo>
                  <a:cubicBezTo>
                    <a:pt x="74163" y="1596"/>
                    <a:pt x="74203" y="1595"/>
                    <a:pt x="74237" y="1594"/>
                  </a:cubicBezTo>
                  <a:close/>
                  <a:moveTo>
                    <a:pt x="4482" y="2250"/>
                  </a:moveTo>
                  <a:cubicBezTo>
                    <a:pt x="4480" y="2250"/>
                    <a:pt x="4479" y="2251"/>
                    <a:pt x="4477" y="2251"/>
                  </a:cubicBezTo>
                  <a:cubicBezTo>
                    <a:pt x="4479" y="2251"/>
                    <a:pt x="4480" y="2250"/>
                    <a:pt x="4482" y="2250"/>
                  </a:cubicBezTo>
                  <a:close/>
                  <a:moveTo>
                    <a:pt x="11396" y="2271"/>
                  </a:moveTo>
                  <a:lnTo>
                    <a:pt x="11396" y="2271"/>
                  </a:lnTo>
                  <a:cubicBezTo>
                    <a:pt x="11395" y="2272"/>
                    <a:pt x="11395" y="2273"/>
                    <a:pt x="11395" y="2274"/>
                  </a:cubicBezTo>
                  <a:cubicBezTo>
                    <a:pt x="11395" y="2273"/>
                    <a:pt x="11396" y="2272"/>
                    <a:pt x="11396" y="2271"/>
                  </a:cubicBezTo>
                  <a:close/>
                  <a:moveTo>
                    <a:pt x="91833" y="0"/>
                  </a:moveTo>
                  <a:cubicBezTo>
                    <a:pt x="91452" y="12"/>
                    <a:pt x="90988" y="48"/>
                    <a:pt x="90536" y="60"/>
                  </a:cubicBezTo>
                  <a:cubicBezTo>
                    <a:pt x="90583" y="108"/>
                    <a:pt x="89869" y="215"/>
                    <a:pt x="90571" y="227"/>
                  </a:cubicBezTo>
                  <a:cubicBezTo>
                    <a:pt x="90559" y="286"/>
                    <a:pt x="90143" y="322"/>
                    <a:pt x="89869" y="322"/>
                  </a:cubicBezTo>
                  <a:cubicBezTo>
                    <a:pt x="89988" y="298"/>
                    <a:pt x="89464" y="191"/>
                    <a:pt x="89797" y="131"/>
                  </a:cubicBezTo>
                  <a:lnTo>
                    <a:pt x="89797" y="131"/>
                  </a:lnTo>
                  <a:cubicBezTo>
                    <a:pt x="89677" y="146"/>
                    <a:pt x="89614" y="151"/>
                    <a:pt x="89566" y="151"/>
                  </a:cubicBezTo>
                  <a:cubicBezTo>
                    <a:pt x="89502" y="151"/>
                    <a:pt x="89462" y="143"/>
                    <a:pt x="89339" y="143"/>
                  </a:cubicBezTo>
                  <a:cubicBezTo>
                    <a:pt x="89265" y="143"/>
                    <a:pt x="89160" y="146"/>
                    <a:pt x="89000" y="155"/>
                  </a:cubicBezTo>
                  <a:cubicBezTo>
                    <a:pt x="89095" y="108"/>
                    <a:pt x="87785" y="155"/>
                    <a:pt x="87869" y="36"/>
                  </a:cubicBezTo>
                  <a:lnTo>
                    <a:pt x="87869" y="36"/>
                  </a:lnTo>
                  <a:cubicBezTo>
                    <a:pt x="87642" y="84"/>
                    <a:pt x="87881" y="215"/>
                    <a:pt x="87071" y="227"/>
                  </a:cubicBezTo>
                  <a:cubicBezTo>
                    <a:pt x="87261" y="310"/>
                    <a:pt x="88166" y="322"/>
                    <a:pt x="87559" y="417"/>
                  </a:cubicBezTo>
                  <a:lnTo>
                    <a:pt x="87952" y="358"/>
                  </a:lnTo>
                  <a:lnTo>
                    <a:pt x="87952" y="358"/>
                  </a:lnTo>
                  <a:cubicBezTo>
                    <a:pt x="88508" y="393"/>
                    <a:pt x="87806" y="452"/>
                    <a:pt x="88522" y="488"/>
                  </a:cubicBezTo>
                  <a:lnTo>
                    <a:pt x="88522" y="488"/>
                  </a:lnTo>
                  <a:cubicBezTo>
                    <a:pt x="88500" y="487"/>
                    <a:pt x="88475" y="487"/>
                    <a:pt x="88449" y="487"/>
                  </a:cubicBezTo>
                  <a:cubicBezTo>
                    <a:pt x="88326" y="487"/>
                    <a:pt x="88167" y="495"/>
                    <a:pt x="88034" y="495"/>
                  </a:cubicBezTo>
                  <a:cubicBezTo>
                    <a:pt x="87920" y="495"/>
                    <a:pt x="87824" y="489"/>
                    <a:pt x="87785" y="465"/>
                  </a:cubicBezTo>
                  <a:lnTo>
                    <a:pt x="87785" y="465"/>
                  </a:lnTo>
                  <a:cubicBezTo>
                    <a:pt x="87976" y="643"/>
                    <a:pt x="86690" y="560"/>
                    <a:pt x="86654" y="691"/>
                  </a:cubicBezTo>
                  <a:cubicBezTo>
                    <a:pt x="86547" y="650"/>
                    <a:pt x="86412" y="637"/>
                    <a:pt x="86205" y="637"/>
                  </a:cubicBezTo>
                  <a:cubicBezTo>
                    <a:pt x="86112" y="637"/>
                    <a:pt x="86005" y="640"/>
                    <a:pt x="85880" y="643"/>
                  </a:cubicBezTo>
                  <a:cubicBezTo>
                    <a:pt x="85940" y="596"/>
                    <a:pt x="85714" y="548"/>
                    <a:pt x="86023" y="512"/>
                  </a:cubicBezTo>
                  <a:cubicBezTo>
                    <a:pt x="86285" y="524"/>
                    <a:pt x="86476" y="512"/>
                    <a:pt x="86761" y="548"/>
                  </a:cubicBezTo>
                  <a:cubicBezTo>
                    <a:pt x="86684" y="465"/>
                    <a:pt x="86454" y="447"/>
                    <a:pt x="86163" y="447"/>
                  </a:cubicBezTo>
                  <a:cubicBezTo>
                    <a:pt x="85918" y="447"/>
                    <a:pt x="85629" y="460"/>
                    <a:pt x="85352" y="460"/>
                  </a:cubicBezTo>
                  <a:cubicBezTo>
                    <a:pt x="85247" y="460"/>
                    <a:pt x="85145" y="458"/>
                    <a:pt x="85047" y="453"/>
                  </a:cubicBezTo>
                  <a:lnTo>
                    <a:pt x="85047" y="453"/>
                  </a:lnTo>
                  <a:cubicBezTo>
                    <a:pt x="85142" y="465"/>
                    <a:pt x="85166" y="489"/>
                    <a:pt x="84975" y="512"/>
                  </a:cubicBezTo>
                  <a:cubicBezTo>
                    <a:pt x="84571" y="489"/>
                    <a:pt x="83666" y="453"/>
                    <a:pt x="83928" y="370"/>
                  </a:cubicBezTo>
                  <a:lnTo>
                    <a:pt x="83928" y="370"/>
                  </a:lnTo>
                  <a:lnTo>
                    <a:pt x="81868" y="381"/>
                  </a:lnTo>
                  <a:cubicBezTo>
                    <a:pt x="81862" y="364"/>
                    <a:pt x="81933" y="361"/>
                    <a:pt x="82023" y="361"/>
                  </a:cubicBezTo>
                  <a:cubicBezTo>
                    <a:pt x="82067" y="361"/>
                    <a:pt x="82116" y="361"/>
                    <a:pt x="82163" y="361"/>
                  </a:cubicBezTo>
                  <a:cubicBezTo>
                    <a:pt x="82209" y="361"/>
                    <a:pt x="82252" y="361"/>
                    <a:pt x="82285" y="358"/>
                  </a:cubicBezTo>
                  <a:lnTo>
                    <a:pt x="81130" y="346"/>
                  </a:lnTo>
                  <a:cubicBezTo>
                    <a:pt x="80868" y="298"/>
                    <a:pt x="81523" y="298"/>
                    <a:pt x="81642" y="239"/>
                  </a:cubicBezTo>
                  <a:lnTo>
                    <a:pt x="80808" y="239"/>
                  </a:lnTo>
                  <a:lnTo>
                    <a:pt x="80927" y="179"/>
                  </a:lnTo>
                  <a:lnTo>
                    <a:pt x="80927" y="179"/>
                  </a:lnTo>
                  <a:cubicBezTo>
                    <a:pt x="80835" y="201"/>
                    <a:pt x="80583" y="215"/>
                    <a:pt x="80315" y="215"/>
                  </a:cubicBezTo>
                  <a:cubicBezTo>
                    <a:pt x="79997" y="215"/>
                    <a:pt x="79657" y="195"/>
                    <a:pt x="79534" y="143"/>
                  </a:cubicBezTo>
                  <a:cubicBezTo>
                    <a:pt x="78768" y="173"/>
                    <a:pt x="78659" y="303"/>
                    <a:pt x="77920" y="303"/>
                  </a:cubicBezTo>
                  <a:cubicBezTo>
                    <a:pt x="77775" y="303"/>
                    <a:pt x="77606" y="298"/>
                    <a:pt x="77403" y="286"/>
                  </a:cubicBezTo>
                  <a:cubicBezTo>
                    <a:pt x="77451" y="191"/>
                    <a:pt x="78106" y="250"/>
                    <a:pt x="78391" y="191"/>
                  </a:cubicBezTo>
                  <a:cubicBezTo>
                    <a:pt x="78334" y="182"/>
                    <a:pt x="78248" y="180"/>
                    <a:pt x="78148" y="180"/>
                  </a:cubicBezTo>
                  <a:cubicBezTo>
                    <a:pt x="78023" y="180"/>
                    <a:pt x="77878" y="184"/>
                    <a:pt x="77742" y="184"/>
                  </a:cubicBezTo>
                  <a:cubicBezTo>
                    <a:pt x="77535" y="184"/>
                    <a:pt x="77350" y="175"/>
                    <a:pt x="77296" y="131"/>
                  </a:cubicBezTo>
                  <a:cubicBezTo>
                    <a:pt x="76403" y="191"/>
                    <a:pt x="76510" y="346"/>
                    <a:pt x="76081" y="441"/>
                  </a:cubicBezTo>
                  <a:cubicBezTo>
                    <a:pt x="76039" y="442"/>
                    <a:pt x="76001" y="442"/>
                    <a:pt x="75968" y="442"/>
                  </a:cubicBezTo>
                  <a:cubicBezTo>
                    <a:pt x="75428" y="442"/>
                    <a:pt x="75997" y="356"/>
                    <a:pt x="75974" y="334"/>
                  </a:cubicBezTo>
                  <a:cubicBezTo>
                    <a:pt x="75816" y="334"/>
                    <a:pt x="75581" y="424"/>
                    <a:pt x="75392" y="424"/>
                  </a:cubicBezTo>
                  <a:cubicBezTo>
                    <a:pt x="75324" y="424"/>
                    <a:pt x="75262" y="413"/>
                    <a:pt x="75212" y="381"/>
                  </a:cubicBezTo>
                  <a:cubicBezTo>
                    <a:pt x="74867" y="441"/>
                    <a:pt x="74665" y="524"/>
                    <a:pt x="75189" y="560"/>
                  </a:cubicBezTo>
                  <a:cubicBezTo>
                    <a:pt x="74796" y="560"/>
                    <a:pt x="74260" y="596"/>
                    <a:pt x="74153" y="643"/>
                  </a:cubicBezTo>
                  <a:cubicBezTo>
                    <a:pt x="74474" y="500"/>
                    <a:pt x="73724" y="584"/>
                    <a:pt x="73676" y="477"/>
                  </a:cubicBezTo>
                  <a:cubicBezTo>
                    <a:pt x="73430" y="467"/>
                    <a:pt x="73060" y="454"/>
                    <a:pt x="72672" y="454"/>
                  </a:cubicBezTo>
                  <a:cubicBezTo>
                    <a:pt x="72140" y="454"/>
                    <a:pt x="71576" y="477"/>
                    <a:pt x="71259" y="560"/>
                  </a:cubicBezTo>
                  <a:lnTo>
                    <a:pt x="71426" y="417"/>
                  </a:lnTo>
                  <a:lnTo>
                    <a:pt x="70747" y="429"/>
                  </a:lnTo>
                  <a:cubicBezTo>
                    <a:pt x="70236" y="346"/>
                    <a:pt x="71343" y="334"/>
                    <a:pt x="71688" y="334"/>
                  </a:cubicBezTo>
                  <a:cubicBezTo>
                    <a:pt x="71224" y="322"/>
                    <a:pt x="70840" y="319"/>
                    <a:pt x="70468" y="319"/>
                  </a:cubicBezTo>
                  <a:cubicBezTo>
                    <a:pt x="70096" y="319"/>
                    <a:pt x="69735" y="322"/>
                    <a:pt x="69319" y="322"/>
                  </a:cubicBezTo>
                  <a:cubicBezTo>
                    <a:pt x="69557" y="358"/>
                    <a:pt x="69414" y="393"/>
                    <a:pt x="69533" y="429"/>
                  </a:cubicBezTo>
                  <a:cubicBezTo>
                    <a:pt x="69403" y="462"/>
                    <a:pt x="69250" y="469"/>
                    <a:pt x="69095" y="469"/>
                  </a:cubicBezTo>
                  <a:cubicBezTo>
                    <a:pt x="68951" y="469"/>
                    <a:pt x="68804" y="463"/>
                    <a:pt x="68670" y="463"/>
                  </a:cubicBezTo>
                  <a:cubicBezTo>
                    <a:pt x="68631" y="463"/>
                    <a:pt x="68593" y="463"/>
                    <a:pt x="68557" y="465"/>
                  </a:cubicBezTo>
                  <a:cubicBezTo>
                    <a:pt x="68485" y="429"/>
                    <a:pt x="68521" y="405"/>
                    <a:pt x="68759" y="393"/>
                  </a:cubicBezTo>
                  <a:lnTo>
                    <a:pt x="68759" y="393"/>
                  </a:lnTo>
                  <a:lnTo>
                    <a:pt x="68188" y="405"/>
                  </a:lnTo>
                  <a:cubicBezTo>
                    <a:pt x="68235" y="310"/>
                    <a:pt x="67950" y="322"/>
                    <a:pt x="68521" y="250"/>
                  </a:cubicBezTo>
                  <a:lnTo>
                    <a:pt x="68521" y="250"/>
                  </a:lnTo>
                  <a:lnTo>
                    <a:pt x="67985" y="286"/>
                  </a:lnTo>
                  <a:cubicBezTo>
                    <a:pt x="67402" y="262"/>
                    <a:pt x="68009" y="203"/>
                    <a:pt x="68152" y="179"/>
                  </a:cubicBezTo>
                  <a:lnTo>
                    <a:pt x="67235" y="167"/>
                  </a:lnTo>
                  <a:lnTo>
                    <a:pt x="67235" y="167"/>
                  </a:lnTo>
                  <a:cubicBezTo>
                    <a:pt x="66914" y="215"/>
                    <a:pt x="67426" y="239"/>
                    <a:pt x="66795" y="274"/>
                  </a:cubicBezTo>
                  <a:cubicBezTo>
                    <a:pt x="65949" y="191"/>
                    <a:pt x="64866" y="215"/>
                    <a:pt x="63901" y="191"/>
                  </a:cubicBezTo>
                  <a:lnTo>
                    <a:pt x="63901" y="191"/>
                  </a:lnTo>
                  <a:lnTo>
                    <a:pt x="64580" y="286"/>
                  </a:lnTo>
                  <a:cubicBezTo>
                    <a:pt x="64536" y="284"/>
                    <a:pt x="64496" y="284"/>
                    <a:pt x="64459" y="284"/>
                  </a:cubicBezTo>
                  <a:cubicBezTo>
                    <a:pt x="64013" y="284"/>
                    <a:pt x="64102" y="410"/>
                    <a:pt x="63937" y="465"/>
                  </a:cubicBezTo>
                  <a:cubicBezTo>
                    <a:pt x="63401" y="453"/>
                    <a:pt x="62675" y="465"/>
                    <a:pt x="62223" y="429"/>
                  </a:cubicBezTo>
                  <a:cubicBezTo>
                    <a:pt x="62735" y="358"/>
                    <a:pt x="62520" y="250"/>
                    <a:pt x="62044" y="179"/>
                  </a:cubicBezTo>
                  <a:cubicBezTo>
                    <a:pt x="62006" y="179"/>
                    <a:pt x="61970" y="178"/>
                    <a:pt x="61936" y="178"/>
                  </a:cubicBezTo>
                  <a:cubicBezTo>
                    <a:pt x="60966" y="178"/>
                    <a:pt x="61202" y="335"/>
                    <a:pt x="60615" y="381"/>
                  </a:cubicBezTo>
                  <a:cubicBezTo>
                    <a:pt x="61080" y="203"/>
                    <a:pt x="59853" y="322"/>
                    <a:pt x="59960" y="227"/>
                  </a:cubicBezTo>
                  <a:cubicBezTo>
                    <a:pt x="58686" y="227"/>
                    <a:pt x="57400" y="287"/>
                    <a:pt x="56087" y="287"/>
                  </a:cubicBezTo>
                  <a:cubicBezTo>
                    <a:pt x="55977" y="287"/>
                    <a:pt x="55867" y="287"/>
                    <a:pt x="55758" y="286"/>
                  </a:cubicBezTo>
                  <a:lnTo>
                    <a:pt x="55758" y="286"/>
                  </a:lnTo>
                  <a:cubicBezTo>
                    <a:pt x="55781" y="322"/>
                    <a:pt x="56186" y="346"/>
                    <a:pt x="55936" y="370"/>
                  </a:cubicBezTo>
                  <a:cubicBezTo>
                    <a:pt x="55847" y="376"/>
                    <a:pt x="55766" y="378"/>
                    <a:pt x="55692" y="378"/>
                  </a:cubicBezTo>
                  <a:cubicBezTo>
                    <a:pt x="55332" y="378"/>
                    <a:pt x="55150" y="316"/>
                    <a:pt x="55091" y="286"/>
                  </a:cubicBezTo>
                  <a:cubicBezTo>
                    <a:pt x="54412" y="310"/>
                    <a:pt x="54019" y="370"/>
                    <a:pt x="53805" y="417"/>
                  </a:cubicBezTo>
                  <a:cubicBezTo>
                    <a:pt x="53854" y="415"/>
                    <a:pt x="53896" y="414"/>
                    <a:pt x="53931" y="414"/>
                  </a:cubicBezTo>
                  <a:cubicBezTo>
                    <a:pt x="54100" y="414"/>
                    <a:pt x="54116" y="437"/>
                    <a:pt x="54067" y="477"/>
                  </a:cubicBezTo>
                  <a:cubicBezTo>
                    <a:pt x="54009" y="479"/>
                    <a:pt x="53957" y="480"/>
                    <a:pt x="53910" y="480"/>
                  </a:cubicBezTo>
                  <a:cubicBezTo>
                    <a:pt x="53549" y="480"/>
                    <a:pt x="53509" y="425"/>
                    <a:pt x="53285" y="425"/>
                  </a:cubicBezTo>
                  <a:cubicBezTo>
                    <a:pt x="53202" y="425"/>
                    <a:pt x="53095" y="432"/>
                    <a:pt x="52936" y="453"/>
                  </a:cubicBezTo>
                  <a:cubicBezTo>
                    <a:pt x="52757" y="358"/>
                    <a:pt x="53650" y="405"/>
                    <a:pt x="53591" y="310"/>
                  </a:cubicBezTo>
                  <a:cubicBezTo>
                    <a:pt x="52983" y="310"/>
                    <a:pt x="52614" y="346"/>
                    <a:pt x="52174" y="393"/>
                  </a:cubicBezTo>
                  <a:cubicBezTo>
                    <a:pt x="52078" y="334"/>
                    <a:pt x="52579" y="381"/>
                    <a:pt x="52245" y="334"/>
                  </a:cubicBezTo>
                  <a:lnTo>
                    <a:pt x="52245" y="334"/>
                  </a:lnTo>
                  <a:cubicBezTo>
                    <a:pt x="51316" y="381"/>
                    <a:pt x="50197" y="441"/>
                    <a:pt x="49507" y="477"/>
                  </a:cubicBezTo>
                  <a:lnTo>
                    <a:pt x="49316" y="393"/>
                  </a:lnTo>
                  <a:cubicBezTo>
                    <a:pt x="48876" y="393"/>
                    <a:pt x="48578" y="417"/>
                    <a:pt x="48376" y="453"/>
                  </a:cubicBezTo>
                  <a:cubicBezTo>
                    <a:pt x="48126" y="417"/>
                    <a:pt x="48316" y="393"/>
                    <a:pt x="48554" y="381"/>
                  </a:cubicBezTo>
                  <a:cubicBezTo>
                    <a:pt x="47947" y="381"/>
                    <a:pt x="47221" y="441"/>
                    <a:pt x="46875" y="453"/>
                  </a:cubicBezTo>
                  <a:cubicBezTo>
                    <a:pt x="46935" y="405"/>
                    <a:pt x="47221" y="441"/>
                    <a:pt x="47316" y="405"/>
                  </a:cubicBezTo>
                  <a:cubicBezTo>
                    <a:pt x="47265" y="404"/>
                    <a:pt x="47213" y="403"/>
                    <a:pt x="47160" y="403"/>
                  </a:cubicBezTo>
                  <a:cubicBezTo>
                    <a:pt x="46631" y="403"/>
                    <a:pt x="46033" y="477"/>
                    <a:pt x="45568" y="477"/>
                  </a:cubicBezTo>
                  <a:cubicBezTo>
                    <a:pt x="45400" y="477"/>
                    <a:pt x="45249" y="467"/>
                    <a:pt x="45125" y="441"/>
                  </a:cubicBezTo>
                  <a:cubicBezTo>
                    <a:pt x="45197" y="429"/>
                    <a:pt x="45268" y="429"/>
                    <a:pt x="45328" y="429"/>
                  </a:cubicBezTo>
                  <a:cubicBezTo>
                    <a:pt x="45228" y="428"/>
                    <a:pt x="45129" y="427"/>
                    <a:pt x="45032" y="427"/>
                  </a:cubicBezTo>
                  <a:cubicBezTo>
                    <a:pt x="44045" y="427"/>
                    <a:pt x="43148" y="478"/>
                    <a:pt x="42053" y="489"/>
                  </a:cubicBezTo>
                  <a:cubicBezTo>
                    <a:pt x="41860" y="472"/>
                    <a:pt x="41723" y="465"/>
                    <a:pt x="41623" y="465"/>
                  </a:cubicBezTo>
                  <a:cubicBezTo>
                    <a:pt x="41167" y="465"/>
                    <a:pt x="41484" y="608"/>
                    <a:pt x="40682" y="608"/>
                  </a:cubicBezTo>
                  <a:cubicBezTo>
                    <a:pt x="40656" y="608"/>
                    <a:pt x="40629" y="608"/>
                    <a:pt x="40601" y="608"/>
                  </a:cubicBezTo>
                  <a:cubicBezTo>
                    <a:pt x="40597" y="527"/>
                    <a:pt x="40408" y="502"/>
                    <a:pt x="40146" y="502"/>
                  </a:cubicBezTo>
                  <a:cubicBezTo>
                    <a:pt x="39732" y="502"/>
                    <a:pt x="39133" y="564"/>
                    <a:pt x="38790" y="564"/>
                  </a:cubicBezTo>
                  <a:cubicBezTo>
                    <a:pt x="38741" y="564"/>
                    <a:pt x="38697" y="563"/>
                    <a:pt x="38660" y="560"/>
                  </a:cubicBezTo>
                  <a:lnTo>
                    <a:pt x="38660" y="560"/>
                  </a:lnTo>
                  <a:lnTo>
                    <a:pt x="38803" y="584"/>
                  </a:lnTo>
                  <a:cubicBezTo>
                    <a:pt x="38628" y="615"/>
                    <a:pt x="38430" y="627"/>
                    <a:pt x="38232" y="627"/>
                  </a:cubicBezTo>
                  <a:cubicBezTo>
                    <a:pt x="37823" y="627"/>
                    <a:pt x="37408" y="576"/>
                    <a:pt x="37160" y="536"/>
                  </a:cubicBezTo>
                  <a:cubicBezTo>
                    <a:pt x="36945" y="533"/>
                    <a:pt x="36704" y="531"/>
                    <a:pt x="36450" y="531"/>
                  </a:cubicBezTo>
                  <a:cubicBezTo>
                    <a:pt x="35732" y="531"/>
                    <a:pt x="34912" y="549"/>
                    <a:pt x="34314" y="620"/>
                  </a:cubicBezTo>
                  <a:lnTo>
                    <a:pt x="34481" y="572"/>
                  </a:lnTo>
                  <a:lnTo>
                    <a:pt x="34481" y="572"/>
                  </a:lnTo>
                  <a:cubicBezTo>
                    <a:pt x="34244" y="593"/>
                    <a:pt x="34039" y="598"/>
                    <a:pt x="33844" y="598"/>
                  </a:cubicBezTo>
                  <a:cubicBezTo>
                    <a:pt x="33676" y="598"/>
                    <a:pt x="33515" y="594"/>
                    <a:pt x="33348" y="594"/>
                  </a:cubicBezTo>
                  <a:cubicBezTo>
                    <a:pt x="33154" y="594"/>
                    <a:pt x="32952" y="599"/>
                    <a:pt x="32719" y="620"/>
                  </a:cubicBezTo>
                  <a:cubicBezTo>
                    <a:pt x="32731" y="596"/>
                    <a:pt x="32981" y="572"/>
                    <a:pt x="32731" y="560"/>
                  </a:cubicBezTo>
                  <a:cubicBezTo>
                    <a:pt x="32072" y="545"/>
                    <a:pt x="31411" y="540"/>
                    <a:pt x="30748" y="540"/>
                  </a:cubicBezTo>
                  <a:cubicBezTo>
                    <a:pt x="28409" y="540"/>
                    <a:pt x="26055" y="610"/>
                    <a:pt x="23738" y="610"/>
                  </a:cubicBezTo>
                  <a:cubicBezTo>
                    <a:pt x="23485" y="610"/>
                    <a:pt x="23232" y="609"/>
                    <a:pt x="22980" y="608"/>
                  </a:cubicBezTo>
                  <a:cubicBezTo>
                    <a:pt x="20443" y="588"/>
                    <a:pt x="17655" y="573"/>
                    <a:pt x="14828" y="573"/>
                  </a:cubicBezTo>
                  <a:cubicBezTo>
                    <a:pt x="10767" y="573"/>
                    <a:pt x="6629" y="605"/>
                    <a:pt x="3049" y="703"/>
                  </a:cubicBezTo>
                  <a:cubicBezTo>
                    <a:pt x="3049" y="703"/>
                    <a:pt x="167" y="1632"/>
                    <a:pt x="608" y="2001"/>
                  </a:cubicBezTo>
                  <a:cubicBezTo>
                    <a:pt x="846" y="2048"/>
                    <a:pt x="1" y="2132"/>
                    <a:pt x="501" y="2144"/>
                  </a:cubicBezTo>
                  <a:lnTo>
                    <a:pt x="1001" y="2036"/>
                  </a:lnTo>
                  <a:lnTo>
                    <a:pt x="1001" y="2036"/>
                  </a:lnTo>
                  <a:cubicBezTo>
                    <a:pt x="917" y="2084"/>
                    <a:pt x="1203" y="2144"/>
                    <a:pt x="1251" y="2191"/>
                  </a:cubicBezTo>
                  <a:cubicBezTo>
                    <a:pt x="1453" y="2096"/>
                    <a:pt x="620" y="2024"/>
                    <a:pt x="1203" y="1894"/>
                  </a:cubicBezTo>
                  <a:cubicBezTo>
                    <a:pt x="1274" y="1858"/>
                    <a:pt x="1427" y="1848"/>
                    <a:pt x="1591" y="1848"/>
                  </a:cubicBezTo>
                  <a:cubicBezTo>
                    <a:pt x="1703" y="1848"/>
                    <a:pt x="1820" y="1853"/>
                    <a:pt x="1917" y="1858"/>
                  </a:cubicBezTo>
                  <a:cubicBezTo>
                    <a:pt x="1572" y="1834"/>
                    <a:pt x="2037" y="1763"/>
                    <a:pt x="2215" y="1727"/>
                  </a:cubicBezTo>
                  <a:cubicBezTo>
                    <a:pt x="2525" y="1774"/>
                    <a:pt x="3013" y="1751"/>
                    <a:pt x="3156" y="1810"/>
                  </a:cubicBezTo>
                  <a:cubicBezTo>
                    <a:pt x="3194" y="1801"/>
                    <a:pt x="3357" y="1783"/>
                    <a:pt x="3507" y="1783"/>
                  </a:cubicBezTo>
                  <a:cubicBezTo>
                    <a:pt x="3542" y="1783"/>
                    <a:pt x="3576" y="1784"/>
                    <a:pt x="3608" y="1786"/>
                  </a:cubicBezTo>
                  <a:lnTo>
                    <a:pt x="3620" y="1822"/>
                  </a:lnTo>
                  <a:cubicBezTo>
                    <a:pt x="3989" y="1798"/>
                    <a:pt x="3501" y="1786"/>
                    <a:pt x="3596" y="1751"/>
                  </a:cubicBezTo>
                  <a:cubicBezTo>
                    <a:pt x="3838" y="1751"/>
                    <a:pt x="4212" y="1811"/>
                    <a:pt x="4605" y="1811"/>
                  </a:cubicBezTo>
                  <a:cubicBezTo>
                    <a:pt x="4638" y="1811"/>
                    <a:pt x="4671" y="1811"/>
                    <a:pt x="4703" y="1810"/>
                  </a:cubicBezTo>
                  <a:lnTo>
                    <a:pt x="4703" y="1810"/>
                  </a:lnTo>
                  <a:cubicBezTo>
                    <a:pt x="4275" y="1822"/>
                    <a:pt x="3918" y="1858"/>
                    <a:pt x="3608" y="1905"/>
                  </a:cubicBezTo>
                  <a:cubicBezTo>
                    <a:pt x="4394" y="1953"/>
                    <a:pt x="3465" y="2072"/>
                    <a:pt x="3287" y="2155"/>
                  </a:cubicBezTo>
                  <a:cubicBezTo>
                    <a:pt x="3918" y="2120"/>
                    <a:pt x="4168" y="2048"/>
                    <a:pt x="4680" y="2001"/>
                  </a:cubicBezTo>
                  <a:lnTo>
                    <a:pt x="4680" y="2001"/>
                  </a:lnTo>
                  <a:cubicBezTo>
                    <a:pt x="5305" y="2071"/>
                    <a:pt x="4645" y="2236"/>
                    <a:pt x="4482" y="2250"/>
                  </a:cubicBezTo>
                  <a:lnTo>
                    <a:pt x="4482" y="2250"/>
                  </a:lnTo>
                  <a:cubicBezTo>
                    <a:pt x="5052" y="2203"/>
                    <a:pt x="5657" y="2096"/>
                    <a:pt x="5966" y="2060"/>
                  </a:cubicBezTo>
                  <a:lnTo>
                    <a:pt x="5966" y="2060"/>
                  </a:lnTo>
                  <a:cubicBezTo>
                    <a:pt x="5537" y="2191"/>
                    <a:pt x="5608" y="2227"/>
                    <a:pt x="5227" y="2334"/>
                  </a:cubicBezTo>
                  <a:cubicBezTo>
                    <a:pt x="5360" y="2358"/>
                    <a:pt x="5461" y="2367"/>
                    <a:pt x="5543" y="2367"/>
                  </a:cubicBezTo>
                  <a:cubicBezTo>
                    <a:pt x="5751" y="2367"/>
                    <a:pt x="5839" y="2309"/>
                    <a:pt x="6001" y="2274"/>
                  </a:cubicBezTo>
                  <a:lnTo>
                    <a:pt x="6001" y="2274"/>
                  </a:lnTo>
                  <a:cubicBezTo>
                    <a:pt x="5947" y="2279"/>
                    <a:pt x="5881" y="2282"/>
                    <a:pt x="5818" y="2282"/>
                  </a:cubicBezTo>
                  <a:cubicBezTo>
                    <a:pt x="5729" y="2282"/>
                    <a:pt x="5648" y="2277"/>
                    <a:pt x="5620" y="2263"/>
                  </a:cubicBezTo>
                  <a:lnTo>
                    <a:pt x="5620" y="2263"/>
                  </a:lnTo>
                  <a:cubicBezTo>
                    <a:pt x="5636" y="2263"/>
                    <a:pt x="5652" y="2263"/>
                    <a:pt x="5666" y="2263"/>
                  </a:cubicBezTo>
                  <a:cubicBezTo>
                    <a:pt x="6175" y="2263"/>
                    <a:pt x="6093" y="2070"/>
                    <a:pt x="6370" y="1989"/>
                  </a:cubicBezTo>
                  <a:cubicBezTo>
                    <a:pt x="6751" y="2036"/>
                    <a:pt x="7442" y="2060"/>
                    <a:pt x="7490" y="2167"/>
                  </a:cubicBezTo>
                  <a:lnTo>
                    <a:pt x="7490" y="2060"/>
                  </a:lnTo>
                  <a:cubicBezTo>
                    <a:pt x="7562" y="2055"/>
                    <a:pt x="7618" y="2052"/>
                    <a:pt x="7662" y="2052"/>
                  </a:cubicBezTo>
                  <a:cubicBezTo>
                    <a:pt x="7904" y="2052"/>
                    <a:pt x="7750" y="2127"/>
                    <a:pt x="7811" y="2167"/>
                  </a:cubicBezTo>
                  <a:cubicBezTo>
                    <a:pt x="7990" y="2084"/>
                    <a:pt x="7763" y="1953"/>
                    <a:pt x="8573" y="1917"/>
                  </a:cubicBezTo>
                  <a:lnTo>
                    <a:pt x="8573" y="1917"/>
                  </a:lnTo>
                  <a:cubicBezTo>
                    <a:pt x="8442" y="2120"/>
                    <a:pt x="9287" y="1941"/>
                    <a:pt x="9264" y="2120"/>
                  </a:cubicBezTo>
                  <a:cubicBezTo>
                    <a:pt x="9611" y="2109"/>
                    <a:pt x="9790" y="2023"/>
                    <a:pt x="10127" y="2023"/>
                  </a:cubicBezTo>
                  <a:cubicBezTo>
                    <a:pt x="10148" y="2023"/>
                    <a:pt x="10170" y="2024"/>
                    <a:pt x="10192" y="2024"/>
                  </a:cubicBezTo>
                  <a:cubicBezTo>
                    <a:pt x="10589" y="2121"/>
                    <a:pt x="9799" y="2256"/>
                    <a:pt x="9464" y="2256"/>
                  </a:cubicBezTo>
                  <a:cubicBezTo>
                    <a:pt x="9426" y="2256"/>
                    <a:pt x="9395" y="2254"/>
                    <a:pt x="9371" y="2251"/>
                  </a:cubicBezTo>
                  <a:cubicBezTo>
                    <a:pt x="8835" y="2251"/>
                    <a:pt x="9442" y="2167"/>
                    <a:pt x="9228" y="2167"/>
                  </a:cubicBezTo>
                  <a:lnTo>
                    <a:pt x="8716" y="2227"/>
                  </a:lnTo>
                  <a:cubicBezTo>
                    <a:pt x="9002" y="2263"/>
                    <a:pt x="9561" y="2310"/>
                    <a:pt x="9502" y="2394"/>
                  </a:cubicBezTo>
                  <a:cubicBezTo>
                    <a:pt x="10026" y="2346"/>
                    <a:pt x="9073" y="2298"/>
                    <a:pt x="9657" y="2251"/>
                  </a:cubicBezTo>
                  <a:lnTo>
                    <a:pt x="9657" y="2251"/>
                  </a:lnTo>
                  <a:lnTo>
                    <a:pt x="10002" y="2298"/>
                  </a:lnTo>
                  <a:cubicBezTo>
                    <a:pt x="10573" y="2251"/>
                    <a:pt x="9883" y="2155"/>
                    <a:pt x="10633" y="2132"/>
                  </a:cubicBezTo>
                  <a:lnTo>
                    <a:pt x="10633" y="2132"/>
                  </a:lnTo>
                  <a:cubicBezTo>
                    <a:pt x="10125" y="2226"/>
                    <a:pt x="11419" y="2133"/>
                    <a:pt x="11396" y="2271"/>
                  </a:cubicBezTo>
                  <a:lnTo>
                    <a:pt x="11396" y="2271"/>
                  </a:lnTo>
                  <a:cubicBezTo>
                    <a:pt x="11449" y="2098"/>
                    <a:pt x="12753" y="2250"/>
                    <a:pt x="12907" y="2108"/>
                  </a:cubicBezTo>
                  <a:lnTo>
                    <a:pt x="12502" y="2072"/>
                  </a:lnTo>
                  <a:lnTo>
                    <a:pt x="12597" y="2144"/>
                  </a:lnTo>
                  <a:cubicBezTo>
                    <a:pt x="12263" y="2153"/>
                    <a:pt x="11976" y="2175"/>
                    <a:pt x="11665" y="2175"/>
                  </a:cubicBezTo>
                  <a:cubicBezTo>
                    <a:pt x="11566" y="2175"/>
                    <a:pt x="11465" y="2173"/>
                    <a:pt x="11359" y="2167"/>
                  </a:cubicBezTo>
                  <a:cubicBezTo>
                    <a:pt x="11704" y="2108"/>
                    <a:pt x="11228" y="2024"/>
                    <a:pt x="11645" y="1965"/>
                  </a:cubicBezTo>
                  <a:cubicBezTo>
                    <a:pt x="11797" y="1946"/>
                    <a:pt x="11897" y="1938"/>
                    <a:pt x="11959" y="1938"/>
                  </a:cubicBezTo>
                  <a:cubicBezTo>
                    <a:pt x="12210" y="1938"/>
                    <a:pt x="11869" y="2060"/>
                    <a:pt x="11954" y="2060"/>
                  </a:cubicBezTo>
                  <a:lnTo>
                    <a:pt x="12562" y="1965"/>
                  </a:lnTo>
                  <a:lnTo>
                    <a:pt x="12157" y="1894"/>
                  </a:lnTo>
                  <a:cubicBezTo>
                    <a:pt x="12505" y="1876"/>
                    <a:pt x="12943" y="1865"/>
                    <a:pt x="13410" y="1865"/>
                  </a:cubicBezTo>
                  <a:cubicBezTo>
                    <a:pt x="13581" y="1865"/>
                    <a:pt x="13755" y="1866"/>
                    <a:pt x="13931" y="1870"/>
                  </a:cubicBezTo>
                  <a:cubicBezTo>
                    <a:pt x="14907" y="1965"/>
                    <a:pt x="13812" y="1965"/>
                    <a:pt x="14514" y="2060"/>
                  </a:cubicBezTo>
                  <a:cubicBezTo>
                    <a:pt x="14791" y="2028"/>
                    <a:pt x="14763" y="1987"/>
                    <a:pt x="15068" y="1987"/>
                  </a:cubicBezTo>
                  <a:cubicBezTo>
                    <a:pt x="15105" y="1987"/>
                    <a:pt x="15146" y="1987"/>
                    <a:pt x="15193" y="1989"/>
                  </a:cubicBezTo>
                  <a:cubicBezTo>
                    <a:pt x="15132" y="1977"/>
                    <a:pt x="15074" y="1972"/>
                    <a:pt x="15019" y="1972"/>
                  </a:cubicBezTo>
                  <a:cubicBezTo>
                    <a:pt x="14876" y="1972"/>
                    <a:pt x="14751" y="2002"/>
                    <a:pt x="14638" y="2002"/>
                  </a:cubicBezTo>
                  <a:cubicBezTo>
                    <a:pt x="14624" y="2002"/>
                    <a:pt x="14611" y="2002"/>
                    <a:pt x="14598" y="2001"/>
                  </a:cubicBezTo>
                  <a:cubicBezTo>
                    <a:pt x="14383" y="1894"/>
                    <a:pt x="15395" y="1953"/>
                    <a:pt x="15348" y="1858"/>
                  </a:cubicBezTo>
                  <a:lnTo>
                    <a:pt x="15348" y="1858"/>
                  </a:lnTo>
                  <a:cubicBezTo>
                    <a:pt x="15526" y="1894"/>
                    <a:pt x="15491" y="1941"/>
                    <a:pt x="15348" y="1977"/>
                  </a:cubicBezTo>
                  <a:cubicBezTo>
                    <a:pt x="15577" y="1966"/>
                    <a:pt x="15802" y="1959"/>
                    <a:pt x="16013" y="1959"/>
                  </a:cubicBezTo>
                  <a:cubicBezTo>
                    <a:pt x="16493" y="1959"/>
                    <a:pt x="16896" y="1993"/>
                    <a:pt x="17086" y="2084"/>
                  </a:cubicBezTo>
                  <a:lnTo>
                    <a:pt x="17407" y="1953"/>
                  </a:lnTo>
                  <a:lnTo>
                    <a:pt x="17407" y="1953"/>
                  </a:lnTo>
                  <a:cubicBezTo>
                    <a:pt x="18681" y="2001"/>
                    <a:pt x="16538" y="2072"/>
                    <a:pt x="17610" y="2155"/>
                  </a:cubicBezTo>
                  <a:cubicBezTo>
                    <a:pt x="17746" y="2159"/>
                    <a:pt x="17882" y="2162"/>
                    <a:pt x="18011" y="2162"/>
                  </a:cubicBezTo>
                  <a:cubicBezTo>
                    <a:pt x="18299" y="2162"/>
                    <a:pt x="18550" y="2149"/>
                    <a:pt x="18681" y="2108"/>
                  </a:cubicBezTo>
                  <a:lnTo>
                    <a:pt x="18300" y="2108"/>
                  </a:lnTo>
                  <a:cubicBezTo>
                    <a:pt x="18586" y="2036"/>
                    <a:pt x="18562" y="1989"/>
                    <a:pt x="19039" y="1941"/>
                  </a:cubicBezTo>
                  <a:cubicBezTo>
                    <a:pt x="19274" y="1950"/>
                    <a:pt x="19254" y="1994"/>
                    <a:pt x="19360" y="1994"/>
                  </a:cubicBezTo>
                  <a:cubicBezTo>
                    <a:pt x="19405" y="1994"/>
                    <a:pt x="19471" y="1986"/>
                    <a:pt x="19586" y="1965"/>
                  </a:cubicBezTo>
                  <a:cubicBezTo>
                    <a:pt x="20396" y="2024"/>
                    <a:pt x="20110" y="2120"/>
                    <a:pt x="19884" y="2215"/>
                  </a:cubicBezTo>
                  <a:cubicBezTo>
                    <a:pt x="20217" y="2203"/>
                    <a:pt x="20658" y="2203"/>
                    <a:pt x="20717" y="2155"/>
                  </a:cubicBezTo>
                  <a:lnTo>
                    <a:pt x="20717" y="2155"/>
                  </a:lnTo>
                  <a:cubicBezTo>
                    <a:pt x="20717" y="2179"/>
                    <a:pt x="20670" y="2239"/>
                    <a:pt x="20479" y="2274"/>
                  </a:cubicBezTo>
                  <a:cubicBezTo>
                    <a:pt x="20333" y="2247"/>
                    <a:pt x="20236" y="2237"/>
                    <a:pt x="20172" y="2237"/>
                  </a:cubicBezTo>
                  <a:cubicBezTo>
                    <a:pt x="20003" y="2237"/>
                    <a:pt x="20062" y="2307"/>
                    <a:pt x="20032" y="2307"/>
                  </a:cubicBezTo>
                  <a:cubicBezTo>
                    <a:pt x="20020" y="2307"/>
                    <a:pt x="19994" y="2295"/>
                    <a:pt x="19932" y="2263"/>
                  </a:cubicBezTo>
                  <a:lnTo>
                    <a:pt x="19777" y="2263"/>
                  </a:lnTo>
                  <a:cubicBezTo>
                    <a:pt x="19765" y="2274"/>
                    <a:pt x="19753" y="2274"/>
                    <a:pt x="19741" y="2286"/>
                  </a:cubicBezTo>
                  <a:cubicBezTo>
                    <a:pt x="20027" y="2310"/>
                    <a:pt x="20039" y="2358"/>
                    <a:pt x="19955" y="2394"/>
                  </a:cubicBezTo>
                  <a:lnTo>
                    <a:pt x="20229" y="2334"/>
                  </a:lnTo>
                  <a:lnTo>
                    <a:pt x="20432" y="2453"/>
                  </a:lnTo>
                  <a:cubicBezTo>
                    <a:pt x="20459" y="2456"/>
                    <a:pt x="20485" y="2457"/>
                    <a:pt x="20510" y="2457"/>
                  </a:cubicBezTo>
                  <a:cubicBezTo>
                    <a:pt x="20665" y="2457"/>
                    <a:pt x="20785" y="2416"/>
                    <a:pt x="20887" y="2416"/>
                  </a:cubicBezTo>
                  <a:cubicBezTo>
                    <a:pt x="20928" y="2416"/>
                    <a:pt x="20966" y="2423"/>
                    <a:pt x="21003" y="2441"/>
                  </a:cubicBezTo>
                  <a:cubicBezTo>
                    <a:pt x="21396" y="2548"/>
                    <a:pt x="20444" y="2608"/>
                    <a:pt x="21384" y="2644"/>
                  </a:cubicBezTo>
                  <a:cubicBezTo>
                    <a:pt x="21467" y="2647"/>
                    <a:pt x="21542" y="2648"/>
                    <a:pt x="21612" y="2648"/>
                  </a:cubicBezTo>
                  <a:cubicBezTo>
                    <a:pt x="22322" y="2648"/>
                    <a:pt x="22387" y="2508"/>
                    <a:pt x="22872" y="2508"/>
                  </a:cubicBezTo>
                  <a:cubicBezTo>
                    <a:pt x="22919" y="2508"/>
                    <a:pt x="22971" y="2510"/>
                    <a:pt x="23027" y="2513"/>
                  </a:cubicBezTo>
                  <a:cubicBezTo>
                    <a:pt x="22956" y="2477"/>
                    <a:pt x="22789" y="2477"/>
                    <a:pt x="22575" y="2477"/>
                  </a:cubicBezTo>
                  <a:cubicBezTo>
                    <a:pt x="22789" y="2417"/>
                    <a:pt x="22396" y="2370"/>
                    <a:pt x="22777" y="2334"/>
                  </a:cubicBezTo>
                  <a:lnTo>
                    <a:pt x="22777" y="2334"/>
                  </a:lnTo>
                  <a:cubicBezTo>
                    <a:pt x="22953" y="2422"/>
                    <a:pt x="23471" y="2430"/>
                    <a:pt x="23953" y="2430"/>
                  </a:cubicBezTo>
                  <a:cubicBezTo>
                    <a:pt x="24060" y="2430"/>
                    <a:pt x="24166" y="2429"/>
                    <a:pt x="24265" y="2429"/>
                  </a:cubicBezTo>
                  <a:cubicBezTo>
                    <a:pt x="24123" y="2489"/>
                    <a:pt x="24480" y="2548"/>
                    <a:pt x="24301" y="2584"/>
                  </a:cubicBezTo>
                  <a:cubicBezTo>
                    <a:pt x="24587" y="2572"/>
                    <a:pt x="24837" y="2548"/>
                    <a:pt x="24968" y="2501"/>
                  </a:cubicBezTo>
                  <a:cubicBezTo>
                    <a:pt x="23837" y="2417"/>
                    <a:pt x="26051" y="2405"/>
                    <a:pt x="25182" y="2298"/>
                  </a:cubicBezTo>
                  <a:lnTo>
                    <a:pt x="25182" y="2298"/>
                  </a:lnTo>
                  <a:cubicBezTo>
                    <a:pt x="26051" y="2310"/>
                    <a:pt x="26218" y="2405"/>
                    <a:pt x="26766" y="2465"/>
                  </a:cubicBezTo>
                  <a:cubicBezTo>
                    <a:pt x="26730" y="2489"/>
                    <a:pt x="25754" y="2525"/>
                    <a:pt x="26540" y="2572"/>
                  </a:cubicBezTo>
                  <a:cubicBezTo>
                    <a:pt x="27433" y="2465"/>
                    <a:pt x="26373" y="2417"/>
                    <a:pt x="27075" y="2286"/>
                  </a:cubicBezTo>
                  <a:lnTo>
                    <a:pt x="26504" y="2239"/>
                  </a:lnTo>
                  <a:cubicBezTo>
                    <a:pt x="26473" y="2182"/>
                    <a:pt x="26651" y="2168"/>
                    <a:pt x="26874" y="2168"/>
                  </a:cubicBezTo>
                  <a:cubicBezTo>
                    <a:pt x="27106" y="2168"/>
                    <a:pt x="27386" y="2183"/>
                    <a:pt x="27535" y="2183"/>
                  </a:cubicBezTo>
                  <a:cubicBezTo>
                    <a:pt x="27575" y="2183"/>
                    <a:pt x="27606" y="2182"/>
                    <a:pt x="27623" y="2179"/>
                  </a:cubicBezTo>
                  <a:lnTo>
                    <a:pt x="27623" y="2179"/>
                  </a:lnTo>
                  <a:cubicBezTo>
                    <a:pt x="27968" y="2215"/>
                    <a:pt x="27147" y="2215"/>
                    <a:pt x="27480" y="2310"/>
                  </a:cubicBezTo>
                  <a:cubicBezTo>
                    <a:pt x="27548" y="2313"/>
                    <a:pt x="27612" y="2315"/>
                    <a:pt x="27671" y="2315"/>
                  </a:cubicBezTo>
                  <a:cubicBezTo>
                    <a:pt x="27965" y="2315"/>
                    <a:pt x="28165" y="2283"/>
                    <a:pt x="28366" y="2283"/>
                  </a:cubicBezTo>
                  <a:cubicBezTo>
                    <a:pt x="28439" y="2283"/>
                    <a:pt x="28511" y="2287"/>
                    <a:pt x="28587" y="2298"/>
                  </a:cubicBezTo>
                  <a:cubicBezTo>
                    <a:pt x="28266" y="2394"/>
                    <a:pt x="28468" y="2358"/>
                    <a:pt x="28111" y="2441"/>
                  </a:cubicBezTo>
                  <a:cubicBezTo>
                    <a:pt x="29326" y="2441"/>
                    <a:pt x="28040" y="2548"/>
                    <a:pt x="28968" y="2608"/>
                  </a:cubicBezTo>
                  <a:cubicBezTo>
                    <a:pt x="29229" y="2597"/>
                    <a:pt x="29115" y="2532"/>
                    <a:pt x="29403" y="2532"/>
                  </a:cubicBezTo>
                  <a:cubicBezTo>
                    <a:pt x="29444" y="2532"/>
                    <a:pt x="29493" y="2533"/>
                    <a:pt x="29552" y="2536"/>
                  </a:cubicBezTo>
                  <a:cubicBezTo>
                    <a:pt x="29278" y="2429"/>
                    <a:pt x="29314" y="2394"/>
                    <a:pt x="28540" y="2394"/>
                  </a:cubicBezTo>
                  <a:cubicBezTo>
                    <a:pt x="28624" y="2349"/>
                    <a:pt x="28753" y="2336"/>
                    <a:pt x="28907" y="2336"/>
                  </a:cubicBezTo>
                  <a:cubicBezTo>
                    <a:pt x="29147" y="2336"/>
                    <a:pt x="29449" y="2369"/>
                    <a:pt x="29735" y="2369"/>
                  </a:cubicBezTo>
                  <a:cubicBezTo>
                    <a:pt x="29858" y="2369"/>
                    <a:pt x="29977" y="2363"/>
                    <a:pt x="30088" y="2346"/>
                  </a:cubicBezTo>
                  <a:cubicBezTo>
                    <a:pt x="29792" y="2338"/>
                    <a:pt x="29842" y="2324"/>
                    <a:pt x="29749" y="2324"/>
                  </a:cubicBezTo>
                  <a:cubicBezTo>
                    <a:pt x="29707" y="2324"/>
                    <a:pt x="29636" y="2327"/>
                    <a:pt x="29492" y="2334"/>
                  </a:cubicBezTo>
                  <a:cubicBezTo>
                    <a:pt x="29433" y="2215"/>
                    <a:pt x="29254" y="2191"/>
                    <a:pt x="29683" y="2084"/>
                  </a:cubicBezTo>
                  <a:lnTo>
                    <a:pt x="29683" y="2084"/>
                  </a:lnTo>
                  <a:cubicBezTo>
                    <a:pt x="29242" y="2105"/>
                    <a:pt x="29023" y="2209"/>
                    <a:pt x="28489" y="2209"/>
                  </a:cubicBezTo>
                  <a:cubicBezTo>
                    <a:pt x="28417" y="2209"/>
                    <a:pt x="28339" y="2207"/>
                    <a:pt x="28254" y="2203"/>
                  </a:cubicBezTo>
                  <a:cubicBezTo>
                    <a:pt x="28052" y="2084"/>
                    <a:pt x="29123" y="2108"/>
                    <a:pt x="29135" y="1953"/>
                  </a:cubicBezTo>
                  <a:cubicBezTo>
                    <a:pt x="29252" y="1926"/>
                    <a:pt x="29422" y="1915"/>
                    <a:pt x="29612" y="1915"/>
                  </a:cubicBezTo>
                  <a:cubicBezTo>
                    <a:pt x="30003" y="1915"/>
                    <a:pt x="30478" y="1961"/>
                    <a:pt x="30742" y="2001"/>
                  </a:cubicBezTo>
                  <a:cubicBezTo>
                    <a:pt x="31445" y="1894"/>
                    <a:pt x="32290" y="1894"/>
                    <a:pt x="32826" y="1751"/>
                  </a:cubicBezTo>
                  <a:cubicBezTo>
                    <a:pt x="32899" y="1758"/>
                    <a:pt x="32987" y="1760"/>
                    <a:pt x="33089" y="1760"/>
                  </a:cubicBezTo>
                  <a:cubicBezTo>
                    <a:pt x="33605" y="1760"/>
                    <a:pt x="34448" y="1685"/>
                    <a:pt x="35187" y="1685"/>
                  </a:cubicBezTo>
                  <a:cubicBezTo>
                    <a:pt x="35300" y="1685"/>
                    <a:pt x="35410" y="1687"/>
                    <a:pt x="35517" y="1691"/>
                  </a:cubicBezTo>
                  <a:cubicBezTo>
                    <a:pt x="35660" y="1763"/>
                    <a:pt x="36612" y="1751"/>
                    <a:pt x="36148" y="1810"/>
                  </a:cubicBezTo>
                  <a:cubicBezTo>
                    <a:pt x="36350" y="1798"/>
                    <a:pt x="36946" y="1774"/>
                    <a:pt x="36755" y="1715"/>
                  </a:cubicBezTo>
                  <a:lnTo>
                    <a:pt x="36755" y="1715"/>
                  </a:lnTo>
                  <a:cubicBezTo>
                    <a:pt x="36719" y="1727"/>
                    <a:pt x="36678" y="1730"/>
                    <a:pt x="36624" y="1730"/>
                  </a:cubicBezTo>
                  <a:cubicBezTo>
                    <a:pt x="36571" y="1730"/>
                    <a:pt x="36505" y="1727"/>
                    <a:pt x="36422" y="1727"/>
                  </a:cubicBezTo>
                  <a:lnTo>
                    <a:pt x="36577" y="1643"/>
                  </a:lnTo>
                  <a:cubicBezTo>
                    <a:pt x="36638" y="1648"/>
                    <a:pt x="36700" y="1650"/>
                    <a:pt x="36763" y="1650"/>
                  </a:cubicBezTo>
                  <a:cubicBezTo>
                    <a:pt x="37070" y="1650"/>
                    <a:pt x="37394" y="1603"/>
                    <a:pt x="37695" y="1603"/>
                  </a:cubicBezTo>
                  <a:cubicBezTo>
                    <a:pt x="37789" y="1603"/>
                    <a:pt x="37881" y="1607"/>
                    <a:pt x="37970" y="1620"/>
                  </a:cubicBezTo>
                  <a:cubicBezTo>
                    <a:pt x="38112" y="1691"/>
                    <a:pt x="37148" y="1667"/>
                    <a:pt x="37446" y="1751"/>
                  </a:cubicBezTo>
                  <a:cubicBezTo>
                    <a:pt x="37758" y="1643"/>
                    <a:pt x="38801" y="1590"/>
                    <a:pt x="39534" y="1590"/>
                  </a:cubicBezTo>
                  <a:cubicBezTo>
                    <a:pt x="39778" y="1590"/>
                    <a:pt x="39988" y="1596"/>
                    <a:pt x="40125" y="1608"/>
                  </a:cubicBezTo>
                  <a:cubicBezTo>
                    <a:pt x="40494" y="1632"/>
                    <a:pt x="40541" y="1739"/>
                    <a:pt x="40684" y="1751"/>
                  </a:cubicBezTo>
                  <a:lnTo>
                    <a:pt x="41303" y="1739"/>
                  </a:lnTo>
                  <a:cubicBezTo>
                    <a:pt x="41375" y="1786"/>
                    <a:pt x="41387" y="1822"/>
                    <a:pt x="41506" y="1870"/>
                  </a:cubicBezTo>
                  <a:cubicBezTo>
                    <a:pt x="41575" y="1875"/>
                    <a:pt x="41639" y="1878"/>
                    <a:pt x="41699" y="1878"/>
                  </a:cubicBezTo>
                  <a:cubicBezTo>
                    <a:pt x="41897" y="1878"/>
                    <a:pt x="42050" y="1852"/>
                    <a:pt x="42196" y="1834"/>
                  </a:cubicBezTo>
                  <a:lnTo>
                    <a:pt x="42196" y="1834"/>
                  </a:lnTo>
                  <a:cubicBezTo>
                    <a:pt x="43006" y="1905"/>
                    <a:pt x="42577" y="2001"/>
                    <a:pt x="42161" y="2072"/>
                  </a:cubicBezTo>
                  <a:lnTo>
                    <a:pt x="41708" y="2036"/>
                  </a:lnTo>
                  <a:cubicBezTo>
                    <a:pt x="41375" y="2084"/>
                    <a:pt x="40899" y="2072"/>
                    <a:pt x="41184" y="2167"/>
                  </a:cubicBezTo>
                  <a:cubicBezTo>
                    <a:pt x="41410" y="2155"/>
                    <a:pt x="41399" y="2120"/>
                    <a:pt x="41482" y="2096"/>
                  </a:cubicBezTo>
                  <a:lnTo>
                    <a:pt x="41756" y="2144"/>
                  </a:lnTo>
                  <a:cubicBezTo>
                    <a:pt x="42018" y="2108"/>
                    <a:pt x="42756" y="2084"/>
                    <a:pt x="42684" y="2001"/>
                  </a:cubicBezTo>
                  <a:lnTo>
                    <a:pt x="42684" y="2001"/>
                  </a:lnTo>
                  <a:cubicBezTo>
                    <a:pt x="42872" y="2021"/>
                    <a:pt x="43070" y="2026"/>
                    <a:pt x="43270" y="2026"/>
                  </a:cubicBezTo>
                  <a:cubicBezTo>
                    <a:pt x="43442" y="2026"/>
                    <a:pt x="43616" y="2023"/>
                    <a:pt x="43783" y="2023"/>
                  </a:cubicBezTo>
                  <a:cubicBezTo>
                    <a:pt x="43976" y="2023"/>
                    <a:pt x="44161" y="2027"/>
                    <a:pt x="44328" y="2048"/>
                  </a:cubicBezTo>
                  <a:cubicBezTo>
                    <a:pt x="43994" y="2001"/>
                    <a:pt x="44423" y="1965"/>
                    <a:pt x="44328" y="1905"/>
                  </a:cubicBezTo>
                  <a:lnTo>
                    <a:pt x="43744" y="1882"/>
                  </a:lnTo>
                  <a:cubicBezTo>
                    <a:pt x="44063" y="1865"/>
                    <a:pt x="44476" y="1832"/>
                    <a:pt x="44847" y="1832"/>
                  </a:cubicBezTo>
                  <a:cubicBezTo>
                    <a:pt x="45017" y="1832"/>
                    <a:pt x="45177" y="1839"/>
                    <a:pt x="45316" y="1858"/>
                  </a:cubicBezTo>
                  <a:cubicBezTo>
                    <a:pt x="45256" y="1905"/>
                    <a:pt x="45244" y="1929"/>
                    <a:pt x="45471" y="1977"/>
                  </a:cubicBezTo>
                  <a:cubicBezTo>
                    <a:pt x="45149" y="1905"/>
                    <a:pt x="46280" y="1882"/>
                    <a:pt x="45601" y="1798"/>
                  </a:cubicBezTo>
                  <a:lnTo>
                    <a:pt x="45601" y="1798"/>
                  </a:lnTo>
                  <a:cubicBezTo>
                    <a:pt x="45418" y="1816"/>
                    <a:pt x="45242" y="1827"/>
                    <a:pt x="45034" y="1827"/>
                  </a:cubicBezTo>
                  <a:cubicBezTo>
                    <a:pt x="44958" y="1827"/>
                    <a:pt x="44878" y="1825"/>
                    <a:pt x="44792" y="1822"/>
                  </a:cubicBezTo>
                  <a:cubicBezTo>
                    <a:pt x="44578" y="1715"/>
                    <a:pt x="45090" y="1703"/>
                    <a:pt x="45375" y="1643"/>
                  </a:cubicBezTo>
                  <a:cubicBezTo>
                    <a:pt x="45732" y="1620"/>
                    <a:pt x="46435" y="1584"/>
                    <a:pt x="46911" y="1548"/>
                  </a:cubicBezTo>
                  <a:cubicBezTo>
                    <a:pt x="47151" y="1567"/>
                    <a:pt x="47255" y="1642"/>
                    <a:pt x="47533" y="1642"/>
                  </a:cubicBezTo>
                  <a:cubicBezTo>
                    <a:pt x="47614" y="1642"/>
                    <a:pt x="47710" y="1636"/>
                    <a:pt x="47828" y="1620"/>
                  </a:cubicBezTo>
                  <a:cubicBezTo>
                    <a:pt x="47161" y="1524"/>
                    <a:pt x="48447" y="1453"/>
                    <a:pt x="48614" y="1346"/>
                  </a:cubicBezTo>
                  <a:cubicBezTo>
                    <a:pt x="48689" y="1353"/>
                    <a:pt x="48760" y="1356"/>
                    <a:pt x="48828" y="1356"/>
                  </a:cubicBezTo>
                  <a:cubicBezTo>
                    <a:pt x="49094" y="1356"/>
                    <a:pt x="49311" y="1312"/>
                    <a:pt x="49530" y="1312"/>
                  </a:cubicBezTo>
                  <a:cubicBezTo>
                    <a:pt x="49628" y="1312"/>
                    <a:pt x="49725" y="1321"/>
                    <a:pt x="49828" y="1346"/>
                  </a:cubicBezTo>
                  <a:cubicBezTo>
                    <a:pt x="49626" y="1382"/>
                    <a:pt x="48864" y="1382"/>
                    <a:pt x="48661" y="1453"/>
                  </a:cubicBezTo>
                  <a:cubicBezTo>
                    <a:pt x="48638" y="1536"/>
                    <a:pt x="48828" y="1655"/>
                    <a:pt x="48078" y="1703"/>
                  </a:cubicBezTo>
                  <a:cubicBezTo>
                    <a:pt x="48204" y="1708"/>
                    <a:pt x="48306" y="1710"/>
                    <a:pt x="48388" y="1710"/>
                  </a:cubicBezTo>
                  <a:cubicBezTo>
                    <a:pt x="48895" y="1710"/>
                    <a:pt x="48672" y="1627"/>
                    <a:pt x="49030" y="1596"/>
                  </a:cubicBezTo>
                  <a:lnTo>
                    <a:pt x="49030" y="1596"/>
                  </a:lnTo>
                  <a:lnTo>
                    <a:pt x="48721" y="1608"/>
                  </a:lnTo>
                  <a:cubicBezTo>
                    <a:pt x="48864" y="1584"/>
                    <a:pt x="48590" y="1524"/>
                    <a:pt x="48864" y="1524"/>
                  </a:cubicBezTo>
                  <a:cubicBezTo>
                    <a:pt x="49935" y="1548"/>
                    <a:pt x="50126" y="1632"/>
                    <a:pt x="50852" y="1727"/>
                  </a:cubicBezTo>
                  <a:cubicBezTo>
                    <a:pt x="50685" y="1667"/>
                    <a:pt x="51019" y="1620"/>
                    <a:pt x="51186" y="1620"/>
                  </a:cubicBezTo>
                  <a:cubicBezTo>
                    <a:pt x="51888" y="1691"/>
                    <a:pt x="51186" y="1774"/>
                    <a:pt x="51602" y="1894"/>
                  </a:cubicBezTo>
                  <a:cubicBezTo>
                    <a:pt x="51852" y="1822"/>
                    <a:pt x="52329" y="1846"/>
                    <a:pt x="52162" y="1786"/>
                  </a:cubicBezTo>
                  <a:cubicBezTo>
                    <a:pt x="52436" y="1786"/>
                    <a:pt x="52293" y="1810"/>
                    <a:pt x="52495" y="1834"/>
                  </a:cubicBezTo>
                  <a:cubicBezTo>
                    <a:pt x="52674" y="1774"/>
                    <a:pt x="52876" y="1739"/>
                    <a:pt x="53257" y="1739"/>
                  </a:cubicBezTo>
                  <a:cubicBezTo>
                    <a:pt x="53228" y="1768"/>
                    <a:pt x="53191" y="1805"/>
                    <a:pt x="52980" y="1805"/>
                  </a:cubicBezTo>
                  <a:cubicBezTo>
                    <a:pt x="52932" y="1805"/>
                    <a:pt x="52874" y="1803"/>
                    <a:pt x="52805" y="1798"/>
                  </a:cubicBezTo>
                  <a:lnTo>
                    <a:pt x="52805" y="1798"/>
                  </a:lnTo>
                  <a:cubicBezTo>
                    <a:pt x="53221" y="1834"/>
                    <a:pt x="53364" y="1941"/>
                    <a:pt x="53186" y="2013"/>
                  </a:cubicBezTo>
                  <a:lnTo>
                    <a:pt x="52519" y="1965"/>
                  </a:lnTo>
                  <a:lnTo>
                    <a:pt x="52519" y="1965"/>
                  </a:lnTo>
                  <a:cubicBezTo>
                    <a:pt x="52209" y="2048"/>
                    <a:pt x="53138" y="2001"/>
                    <a:pt x="53114" y="2072"/>
                  </a:cubicBezTo>
                  <a:cubicBezTo>
                    <a:pt x="53054" y="2077"/>
                    <a:pt x="52996" y="2079"/>
                    <a:pt x="52941" y="2079"/>
                  </a:cubicBezTo>
                  <a:cubicBezTo>
                    <a:pt x="52790" y="2079"/>
                    <a:pt x="52657" y="2065"/>
                    <a:pt x="52538" y="2065"/>
                  </a:cubicBezTo>
                  <a:cubicBezTo>
                    <a:pt x="52494" y="2065"/>
                    <a:pt x="52452" y="2067"/>
                    <a:pt x="52412" y="2072"/>
                  </a:cubicBezTo>
                  <a:cubicBezTo>
                    <a:pt x="52474" y="2095"/>
                    <a:pt x="52576" y="2103"/>
                    <a:pt x="52697" y="2103"/>
                  </a:cubicBezTo>
                  <a:cubicBezTo>
                    <a:pt x="52950" y="2103"/>
                    <a:pt x="53286" y="2068"/>
                    <a:pt x="53519" y="2060"/>
                  </a:cubicBezTo>
                  <a:cubicBezTo>
                    <a:pt x="54055" y="2072"/>
                    <a:pt x="53853" y="2155"/>
                    <a:pt x="53864" y="2203"/>
                  </a:cubicBezTo>
                  <a:cubicBezTo>
                    <a:pt x="54781" y="2072"/>
                    <a:pt x="52817" y="2048"/>
                    <a:pt x="53662" y="1929"/>
                  </a:cubicBezTo>
                  <a:cubicBezTo>
                    <a:pt x="53983" y="1834"/>
                    <a:pt x="54793" y="1846"/>
                    <a:pt x="55365" y="1822"/>
                  </a:cubicBezTo>
                  <a:cubicBezTo>
                    <a:pt x="54876" y="1715"/>
                    <a:pt x="55424" y="1679"/>
                    <a:pt x="56008" y="1643"/>
                  </a:cubicBezTo>
                  <a:cubicBezTo>
                    <a:pt x="55419" y="1634"/>
                    <a:pt x="55626" y="1561"/>
                    <a:pt x="55334" y="1561"/>
                  </a:cubicBezTo>
                  <a:cubicBezTo>
                    <a:pt x="55248" y="1561"/>
                    <a:pt x="55119" y="1568"/>
                    <a:pt x="54912" y="1584"/>
                  </a:cubicBezTo>
                  <a:lnTo>
                    <a:pt x="54900" y="1501"/>
                  </a:lnTo>
                  <a:cubicBezTo>
                    <a:pt x="55281" y="1501"/>
                    <a:pt x="55734" y="1536"/>
                    <a:pt x="56115" y="1536"/>
                  </a:cubicBezTo>
                  <a:cubicBezTo>
                    <a:pt x="56043" y="1560"/>
                    <a:pt x="56127" y="1584"/>
                    <a:pt x="55996" y="1596"/>
                  </a:cubicBezTo>
                  <a:lnTo>
                    <a:pt x="57151" y="1560"/>
                  </a:lnTo>
                  <a:lnTo>
                    <a:pt x="57031" y="1620"/>
                  </a:lnTo>
                  <a:cubicBezTo>
                    <a:pt x="57593" y="1620"/>
                    <a:pt x="58262" y="1665"/>
                    <a:pt x="58720" y="1665"/>
                  </a:cubicBezTo>
                  <a:cubicBezTo>
                    <a:pt x="58835" y="1665"/>
                    <a:pt x="58936" y="1663"/>
                    <a:pt x="59020" y="1655"/>
                  </a:cubicBezTo>
                  <a:lnTo>
                    <a:pt x="59020" y="1655"/>
                  </a:lnTo>
                  <a:cubicBezTo>
                    <a:pt x="58998" y="1656"/>
                    <a:pt x="58976" y="1657"/>
                    <a:pt x="58954" y="1657"/>
                  </a:cubicBezTo>
                  <a:cubicBezTo>
                    <a:pt x="58650" y="1657"/>
                    <a:pt x="58412" y="1582"/>
                    <a:pt x="58746" y="1560"/>
                  </a:cubicBezTo>
                  <a:cubicBezTo>
                    <a:pt x="58927" y="1528"/>
                    <a:pt x="59250" y="1487"/>
                    <a:pt x="59546" y="1487"/>
                  </a:cubicBezTo>
                  <a:cubicBezTo>
                    <a:pt x="59581" y="1487"/>
                    <a:pt x="59617" y="1487"/>
                    <a:pt x="59651" y="1489"/>
                  </a:cubicBezTo>
                  <a:cubicBezTo>
                    <a:pt x="59818" y="1584"/>
                    <a:pt x="61032" y="1584"/>
                    <a:pt x="60258" y="1679"/>
                  </a:cubicBezTo>
                  <a:cubicBezTo>
                    <a:pt x="61258" y="1632"/>
                    <a:pt x="60889" y="1608"/>
                    <a:pt x="61830" y="1548"/>
                  </a:cubicBezTo>
                  <a:lnTo>
                    <a:pt x="61830" y="1548"/>
                  </a:lnTo>
                  <a:lnTo>
                    <a:pt x="61199" y="1572"/>
                  </a:lnTo>
                  <a:cubicBezTo>
                    <a:pt x="61115" y="1501"/>
                    <a:pt x="61651" y="1370"/>
                    <a:pt x="61044" y="1322"/>
                  </a:cubicBezTo>
                  <a:cubicBezTo>
                    <a:pt x="61758" y="1262"/>
                    <a:pt x="61294" y="1132"/>
                    <a:pt x="62258" y="1108"/>
                  </a:cubicBezTo>
                  <a:lnTo>
                    <a:pt x="62258" y="1108"/>
                  </a:lnTo>
                  <a:cubicBezTo>
                    <a:pt x="62639" y="1155"/>
                    <a:pt x="62139" y="1274"/>
                    <a:pt x="61603" y="1286"/>
                  </a:cubicBezTo>
                  <a:cubicBezTo>
                    <a:pt x="61774" y="1294"/>
                    <a:pt x="61931" y="1310"/>
                    <a:pt x="62094" y="1310"/>
                  </a:cubicBezTo>
                  <a:cubicBezTo>
                    <a:pt x="62192" y="1310"/>
                    <a:pt x="62293" y="1304"/>
                    <a:pt x="62401" y="1286"/>
                  </a:cubicBezTo>
                  <a:lnTo>
                    <a:pt x="62401" y="1286"/>
                  </a:lnTo>
                  <a:cubicBezTo>
                    <a:pt x="62604" y="1346"/>
                    <a:pt x="61889" y="1393"/>
                    <a:pt x="61913" y="1429"/>
                  </a:cubicBezTo>
                  <a:cubicBezTo>
                    <a:pt x="62401" y="1429"/>
                    <a:pt x="61901" y="1382"/>
                    <a:pt x="62365" y="1358"/>
                  </a:cubicBezTo>
                  <a:cubicBezTo>
                    <a:pt x="62502" y="1344"/>
                    <a:pt x="62607" y="1338"/>
                    <a:pt x="62692" y="1338"/>
                  </a:cubicBezTo>
                  <a:cubicBezTo>
                    <a:pt x="63066" y="1338"/>
                    <a:pt x="63034" y="1448"/>
                    <a:pt x="63458" y="1448"/>
                  </a:cubicBezTo>
                  <a:cubicBezTo>
                    <a:pt x="63516" y="1448"/>
                    <a:pt x="63584" y="1446"/>
                    <a:pt x="63663" y="1441"/>
                  </a:cubicBezTo>
                  <a:cubicBezTo>
                    <a:pt x="63497" y="1441"/>
                    <a:pt x="63187" y="1417"/>
                    <a:pt x="63401" y="1382"/>
                  </a:cubicBezTo>
                  <a:cubicBezTo>
                    <a:pt x="64437" y="1382"/>
                    <a:pt x="63973" y="1298"/>
                    <a:pt x="64735" y="1262"/>
                  </a:cubicBezTo>
                  <a:cubicBezTo>
                    <a:pt x="65163" y="1370"/>
                    <a:pt x="64973" y="1501"/>
                    <a:pt x="65664" y="1524"/>
                  </a:cubicBezTo>
                  <a:lnTo>
                    <a:pt x="65283" y="1524"/>
                  </a:lnTo>
                  <a:cubicBezTo>
                    <a:pt x="65501" y="1574"/>
                    <a:pt x="65752" y="1599"/>
                    <a:pt x="65988" y="1599"/>
                  </a:cubicBezTo>
                  <a:cubicBezTo>
                    <a:pt x="66036" y="1599"/>
                    <a:pt x="66082" y="1598"/>
                    <a:pt x="66128" y="1596"/>
                  </a:cubicBezTo>
                  <a:cubicBezTo>
                    <a:pt x="67557" y="1501"/>
                    <a:pt x="68735" y="1334"/>
                    <a:pt x="70212" y="1239"/>
                  </a:cubicBezTo>
                  <a:lnTo>
                    <a:pt x="70212" y="1239"/>
                  </a:lnTo>
                  <a:lnTo>
                    <a:pt x="69676" y="1262"/>
                  </a:lnTo>
                  <a:cubicBezTo>
                    <a:pt x="69509" y="1227"/>
                    <a:pt x="70116" y="1215"/>
                    <a:pt x="70116" y="1179"/>
                  </a:cubicBezTo>
                  <a:lnTo>
                    <a:pt x="70438" y="1227"/>
                  </a:lnTo>
                  <a:cubicBezTo>
                    <a:pt x="70533" y="1143"/>
                    <a:pt x="69700" y="1143"/>
                    <a:pt x="69902" y="1072"/>
                  </a:cubicBezTo>
                  <a:cubicBezTo>
                    <a:pt x="69926" y="1072"/>
                    <a:pt x="69982" y="1077"/>
                    <a:pt x="70037" y="1077"/>
                  </a:cubicBezTo>
                  <a:cubicBezTo>
                    <a:pt x="70065" y="1077"/>
                    <a:pt x="70093" y="1076"/>
                    <a:pt x="70116" y="1072"/>
                  </a:cubicBezTo>
                  <a:lnTo>
                    <a:pt x="69807" y="1048"/>
                  </a:lnTo>
                  <a:lnTo>
                    <a:pt x="69807" y="1048"/>
                  </a:lnTo>
                  <a:cubicBezTo>
                    <a:pt x="69862" y="1050"/>
                    <a:pt x="69916" y="1051"/>
                    <a:pt x="69970" y="1051"/>
                  </a:cubicBezTo>
                  <a:cubicBezTo>
                    <a:pt x="70369" y="1051"/>
                    <a:pt x="70720" y="1004"/>
                    <a:pt x="71046" y="1004"/>
                  </a:cubicBezTo>
                  <a:cubicBezTo>
                    <a:pt x="71223" y="1004"/>
                    <a:pt x="71392" y="1018"/>
                    <a:pt x="71557" y="1060"/>
                  </a:cubicBezTo>
                  <a:cubicBezTo>
                    <a:pt x="70265" y="1072"/>
                    <a:pt x="71287" y="1284"/>
                    <a:pt x="70160" y="1341"/>
                  </a:cubicBezTo>
                  <a:lnTo>
                    <a:pt x="70160" y="1341"/>
                  </a:lnTo>
                  <a:cubicBezTo>
                    <a:pt x="70195" y="1340"/>
                    <a:pt x="70226" y="1339"/>
                    <a:pt x="70252" y="1339"/>
                  </a:cubicBezTo>
                  <a:cubicBezTo>
                    <a:pt x="70600" y="1339"/>
                    <a:pt x="70173" y="1434"/>
                    <a:pt x="70236" y="1465"/>
                  </a:cubicBezTo>
                  <a:cubicBezTo>
                    <a:pt x="70283" y="1468"/>
                    <a:pt x="70320" y="1469"/>
                    <a:pt x="70352" y="1469"/>
                  </a:cubicBezTo>
                  <a:cubicBezTo>
                    <a:pt x="70535" y="1469"/>
                    <a:pt x="70489" y="1425"/>
                    <a:pt x="70699" y="1425"/>
                  </a:cubicBezTo>
                  <a:cubicBezTo>
                    <a:pt x="70735" y="1425"/>
                    <a:pt x="70778" y="1426"/>
                    <a:pt x="70831" y="1429"/>
                  </a:cubicBezTo>
                  <a:cubicBezTo>
                    <a:pt x="70819" y="1489"/>
                    <a:pt x="69938" y="1548"/>
                    <a:pt x="70331" y="1596"/>
                  </a:cubicBezTo>
                  <a:cubicBezTo>
                    <a:pt x="70366" y="1501"/>
                    <a:pt x="70736" y="1513"/>
                    <a:pt x="70914" y="1453"/>
                  </a:cubicBezTo>
                  <a:lnTo>
                    <a:pt x="70914" y="1453"/>
                  </a:lnTo>
                  <a:cubicBezTo>
                    <a:pt x="71212" y="1477"/>
                    <a:pt x="70902" y="1513"/>
                    <a:pt x="71045" y="1536"/>
                  </a:cubicBezTo>
                  <a:cubicBezTo>
                    <a:pt x="71188" y="1536"/>
                    <a:pt x="71278" y="1510"/>
                    <a:pt x="71399" y="1510"/>
                  </a:cubicBezTo>
                  <a:cubicBezTo>
                    <a:pt x="71419" y="1510"/>
                    <a:pt x="71440" y="1511"/>
                    <a:pt x="71462" y="1513"/>
                  </a:cubicBezTo>
                  <a:lnTo>
                    <a:pt x="71343" y="1572"/>
                  </a:lnTo>
                  <a:cubicBezTo>
                    <a:pt x="71494" y="1585"/>
                    <a:pt x="71599" y="1590"/>
                    <a:pt x="71676" y="1590"/>
                  </a:cubicBezTo>
                  <a:cubicBezTo>
                    <a:pt x="72000" y="1590"/>
                    <a:pt x="71815" y="1498"/>
                    <a:pt x="72394" y="1498"/>
                  </a:cubicBezTo>
                  <a:cubicBezTo>
                    <a:pt x="72446" y="1498"/>
                    <a:pt x="72504" y="1499"/>
                    <a:pt x="72569" y="1501"/>
                  </a:cubicBezTo>
                  <a:cubicBezTo>
                    <a:pt x="72583" y="1460"/>
                    <a:pt x="72493" y="1446"/>
                    <a:pt x="72342" y="1446"/>
                  </a:cubicBezTo>
                  <a:cubicBezTo>
                    <a:pt x="72226" y="1446"/>
                    <a:pt x="72073" y="1455"/>
                    <a:pt x="71902" y="1465"/>
                  </a:cubicBezTo>
                  <a:cubicBezTo>
                    <a:pt x="71688" y="1298"/>
                    <a:pt x="73141" y="1274"/>
                    <a:pt x="73057" y="1096"/>
                  </a:cubicBezTo>
                  <a:cubicBezTo>
                    <a:pt x="73156" y="1093"/>
                    <a:pt x="73231" y="1092"/>
                    <a:pt x="73287" y="1092"/>
                  </a:cubicBezTo>
                  <a:cubicBezTo>
                    <a:pt x="73747" y="1092"/>
                    <a:pt x="72903" y="1172"/>
                    <a:pt x="73593" y="1215"/>
                  </a:cubicBezTo>
                  <a:cubicBezTo>
                    <a:pt x="74022" y="1334"/>
                    <a:pt x="73022" y="1334"/>
                    <a:pt x="72819" y="1417"/>
                  </a:cubicBezTo>
                  <a:lnTo>
                    <a:pt x="73629" y="1489"/>
                  </a:lnTo>
                  <a:cubicBezTo>
                    <a:pt x="73367" y="1632"/>
                    <a:pt x="72867" y="1584"/>
                    <a:pt x="72724" y="1727"/>
                  </a:cubicBezTo>
                  <a:cubicBezTo>
                    <a:pt x="73319" y="1727"/>
                    <a:pt x="73248" y="1691"/>
                    <a:pt x="73855" y="1643"/>
                  </a:cubicBezTo>
                  <a:cubicBezTo>
                    <a:pt x="72867" y="1524"/>
                    <a:pt x="74284" y="1548"/>
                    <a:pt x="73724" y="1405"/>
                  </a:cubicBezTo>
                  <a:lnTo>
                    <a:pt x="73724" y="1405"/>
                  </a:lnTo>
                  <a:cubicBezTo>
                    <a:pt x="74176" y="1441"/>
                    <a:pt x="74034" y="1477"/>
                    <a:pt x="74688" y="1477"/>
                  </a:cubicBezTo>
                  <a:cubicBezTo>
                    <a:pt x="74306" y="1499"/>
                    <a:pt x="74615" y="1581"/>
                    <a:pt x="74237" y="1594"/>
                  </a:cubicBezTo>
                  <a:lnTo>
                    <a:pt x="74237" y="1594"/>
                  </a:lnTo>
                  <a:cubicBezTo>
                    <a:pt x="74990" y="1581"/>
                    <a:pt x="74814" y="1548"/>
                    <a:pt x="75665" y="1536"/>
                  </a:cubicBezTo>
                  <a:cubicBezTo>
                    <a:pt x="75939" y="1441"/>
                    <a:pt x="74760" y="1405"/>
                    <a:pt x="75831" y="1334"/>
                  </a:cubicBezTo>
                  <a:cubicBezTo>
                    <a:pt x="76070" y="1334"/>
                    <a:pt x="76022" y="1370"/>
                    <a:pt x="75891" y="1370"/>
                  </a:cubicBezTo>
                  <a:cubicBezTo>
                    <a:pt x="75964" y="1373"/>
                    <a:pt x="76021" y="1375"/>
                    <a:pt x="76066" y="1375"/>
                  </a:cubicBezTo>
                  <a:cubicBezTo>
                    <a:pt x="76489" y="1375"/>
                    <a:pt x="75771" y="1234"/>
                    <a:pt x="76212" y="1191"/>
                  </a:cubicBezTo>
                  <a:cubicBezTo>
                    <a:pt x="76258" y="1189"/>
                    <a:pt x="76300" y="1189"/>
                    <a:pt x="76337" y="1189"/>
                  </a:cubicBezTo>
                  <a:cubicBezTo>
                    <a:pt x="76573" y="1189"/>
                    <a:pt x="76645" y="1218"/>
                    <a:pt x="76522" y="1239"/>
                  </a:cubicBezTo>
                  <a:cubicBezTo>
                    <a:pt x="77034" y="1179"/>
                    <a:pt x="76748" y="1120"/>
                    <a:pt x="77082" y="1096"/>
                  </a:cubicBezTo>
                  <a:lnTo>
                    <a:pt x="76939" y="1084"/>
                  </a:lnTo>
                  <a:cubicBezTo>
                    <a:pt x="77082" y="1048"/>
                    <a:pt x="76689" y="905"/>
                    <a:pt x="77403" y="893"/>
                  </a:cubicBezTo>
                  <a:cubicBezTo>
                    <a:pt x="77939" y="893"/>
                    <a:pt x="77772" y="953"/>
                    <a:pt x="77784" y="989"/>
                  </a:cubicBezTo>
                  <a:cubicBezTo>
                    <a:pt x="77925" y="976"/>
                    <a:pt x="78056" y="971"/>
                    <a:pt x="78179" y="971"/>
                  </a:cubicBezTo>
                  <a:cubicBezTo>
                    <a:pt x="78407" y="971"/>
                    <a:pt x="78606" y="989"/>
                    <a:pt x="78784" y="1012"/>
                  </a:cubicBezTo>
                  <a:cubicBezTo>
                    <a:pt x="78760" y="1001"/>
                    <a:pt x="78796" y="977"/>
                    <a:pt x="78915" y="977"/>
                  </a:cubicBezTo>
                  <a:cubicBezTo>
                    <a:pt x="79006" y="972"/>
                    <a:pt x="79080" y="970"/>
                    <a:pt x="79140" y="970"/>
                  </a:cubicBezTo>
                  <a:cubicBezTo>
                    <a:pt x="79550" y="970"/>
                    <a:pt x="79354" y="1063"/>
                    <a:pt x="79582" y="1084"/>
                  </a:cubicBezTo>
                  <a:cubicBezTo>
                    <a:pt x="79672" y="1088"/>
                    <a:pt x="79744" y="1090"/>
                    <a:pt x="79802" y="1090"/>
                  </a:cubicBezTo>
                  <a:cubicBezTo>
                    <a:pt x="80385" y="1090"/>
                    <a:pt x="79551" y="892"/>
                    <a:pt x="80558" y="881"/>
                  </a:cubicBezTo>
                  <a:lnTo>
                    <a:pt x="79272" y="846"/>
                  </a:lnTo>
                  <a:cubicBezTo>
                    <a:pt x="79332" y="798"/>
                    <a:pt x="79356" y="727"/>
                    <a:pt x="79082" y="727"/>
                  </a:cubicBezTo>
                  <a:cubicBezTo>
                    <a:pt x="79049" y="793"/>
                    <a:pt x="78659" y="859"/>
                    <a:pt x="78261" y="859"/>
                  </a:cubicBezTo>
                  <a:cubicBezTo>
                    <a:pt x="78229" y="859"/>
                    <a:pt x="78197" y="859"/>
                    <a:pt x="78165" y="858"/>
                  </a:cubicBezTo>
                  <a:cubicBezTo>
                    <a:pt x="78046" y="762"/>
                    <a:pt x="79320" y="762"/>
                    <a:pt x="78594" y="667"/>
                  </a:cubicBezTo>
                  <a:lnTo>
                    <a:pt x="78594" y="667"/>
                  </a:lnTo>
                  <a:cubicBezTo>
                    <a:pt x="78646" y="670"/>
                    <a:pt x="78702" y="670"/>
                    <a:pt x="78761" y="670"/>
                  </a:cubicBezTo>
                  <a:cubicBezTo>
                    <a:pt x="78997" y="670"/>
                    <a:pt x="79277" y="655"/>
                    <a:pt x="79534" y="655"/>
                  </a:cubicBezTo>
                  <a:cubicBezTo>
                    <a:pt x="79213" y="751"/>
                    <a:pt x="80558" y="679"/>
                    <a:pt x="80011" y="786"/>
                  </a:cubicBezTo>
                  <a:cubicBezTo>
                    <a:pt x="80273" y="782"/>
                    <a:pt x="80494" y="780"/>
                    <a:pt x="80688" y="780"/>
                  </a:cubicBezTo>
                  <a:cubicBezTo>
                    <a:pt x="81100" y="780"/>
                    <a:pt x="81391" y="787"/>
                    <a:pt x="81706" y="787"/>
                  </a:cubicBezTo>
                  <a:cubicBezTo>
                    <a:pt x="82028" y="787"/>
                    <a:pt x="82376" y="780"/>
                    <a:pt x="82904" y="751"/>
                  </a:cubicBezTo>
                  <a:lnTo>
                    <a:pt x="82904" y="751"/>
                  </a:lnTo>
                  <a:cubicBezTo>
                    <a:pt x="82800" y="802"/>
                    <a:pt x="82165" y="926"/>
                    <a:pt x="81563" y="926"/>
                  </a:cubicBezTo>
                  <a:cubicBezTo>
                    <a:pt x="81473" y="926"/>
                    <a:pt x="81383" y="923"/>
                    <a:pt x="81296" y="917"/>
                  </a:cubicBezTo>
                  <a:lnTo>
                    <a:pt x="81237" y="870"/>
                  </a:lnTo>
                  <a:lnTo>
                    <a:pt x="81237" y="870"/>
                  </a:lnTo>
                  <a:cubicBezTo>
                    <a:pt x="80403" y="929"/>
                    <a:pt x="81892" y="929"/>
                    <a:pt x="81737" y="1012"/>
                  </a:cubicBezTo>
                  <a:cubicBezTo>
                    <a:pt x="82004" y="976"/>
                    <a:pt x="82285" y="963"/>
                    <a:pt x="82578" y="963"/>
                  </a:cubicBezTo>
                  <a:cubicBezTo>
                    <a:pt x="83305" y="963"/>
                    <a:pt x="84100" y="1043"/>
                    <a:pt x="84905" y="1043"/>
                  </a:cubicBezTo>
                  <a:cubicBezTo>
                    <a:pt x="85035" y="1043"/>
                    <a:pt x="85166" y="1041"/>
                    <a:pt x="85297" y="1036"/>
                  </a:cubicBezTo>
                  <a:cubicBezTo>
                    <a:pt x="85071" y="989"/>
                    <a:pt x="85333" y="953"/>
                    <a:pt x="85380" y="905"/>
                  </a:cubicBezTo>
                  <a:lnTo>
                    <a:pt x="85380" y="905"/>
                  </a:lnTo>
                  <a:cubicBezTo>
                    <a:pt x="85124" y="911"/>
                    <a:pt x="85020" y="920"/>
                    <a:pt x="84932" y="920"/>
                  </a:cubicBezTo>
                  <a:cubicBezTo>
                    <a:pt x="84844" y="920"/>
                    <a:pt x="84773" y="911"/>
                    <a:pt x="84583" y="881"/>
                  </a:cubicBezTo>
                  <a:cubicBezTo>
                    <a:pt x="84654" y="810"/>
                    <a:pt x="84964" y="834"/>
                    <a:pt x="85118" y="786"/>
                  </a:cubicBezTo>
                  <a:cubicBezTo>
                    <a:pt x="85171" y="760"/>
                    <a:pt x="85133" y="753"/>
                    <a:pt x="85055" y="753"/>
                  </a:cubicBezTo>
                  <a:cubicBezTo>
                    <a:pt x="84969" y="753"/>
                    <a:pt x="84836" y="761"/>
                    <a:pt x="84721" y="761"/>
                  </a:cubicBezTo>
                  <a:cubicBezTo>
                    <a:pt x="84657" y="761"/>
                    <a:pt x="84599" y="759"/>
                    <a:pt x="84559" y="751"/>
                  </a:cubicBezTo>
                  <a:cubicBezTo>
                    <a:pt x="85047" y="703"/>
                    <a:pt x="84999" y="703"/>
                    <a:pt x="85285" y="643"/>
                  </a:cubicBezTo>
                  <a:cubicBezTo>
                    <a:pt x="85547" y="691"/>
                    <a:pt x="85511" y="727"/>
                    <a:pt x="85726" y="798"/>
                  </a:cubicBezTo>
                  <a:cubicBezTo>
                    <a:pt x="85778" y="799"/>
                    <a:pt x="85827" y="799"/>
                    <a:pt x="85874" y="799"/>
                  </a:cubicBezTo>
                  <a:cubicBezTo>
                    <a:pt x="86816" y="799"/>
                    <a:pt x="86833" y="700"/>
                    <a:pt x="87529" y="700"/>
                  </a:cubicBezTo>
                  <a:cubicBezTo>
                    <a:pt x="87594" y="700"/>
                    <a:pt x="87664" y="701"/>
                    <a:pt x="87742" y="703"/>
                  </a:cubicBezTo>
                  <a:lnTo>
                    <a:pt x="87742" y="703"/>
                  </a:lnTo>
                  <a:cubicBezTo>
                    <a:pt x="87709" y="702"/>
                    <a:pt x="87681" y="702"/>
                    <a:pt x="87657" y="702"/>
                  </a:cubicBezTo>
                  <a:cubicBezTo>
                    <a:pt x="87355" y="702"/>
                    <a:pt x="87813" y="762"/>
                    <a:pt x="87571" y="762"/>
                  </a:cubicBezTo>
                  <a:lnTo>
                    <a:pt x="87738" y="762"/>
                  </a:lnTo>
                  <a:cubicBezTo>
                    <a:pt x="86904" y="870"/>
                    <a:pt x="85476" y="870"/>
                    <a:pt x="85618" y="1036"/>
                  </a:cubicBezTo>
                  <a:cubicBezTo>
                    <a:pt x="86297" y="1024"/>
                    <a:pt x="86797" y="929"/>
                    <a:pt x="87619" y="917"/>
                  </a:cubicBezTo>
                  <a:lnTo>
                    <a:pt x="87619" y="917"/>
                  </a:lnTo>
                  <a:lnTo>
                    <a:pt x="87583" y="953"/>
                  </a:lnTo>
                  <a:cubicBezTo>
                    <a:pt x="87648" y="954"/>
                    <a:pt x="87699" y="955"/>
                    <a:pt x="87738" y="955"/>
                  </a:cubicBezTo>
                  <a:cubicBezTo>
                    <a:pt x="88069" y="955"/>
                    <a:pt x="87598" y="913"/>
                    <a:pt x="87726" y="881"/>
                  </a:cubicBezTo>
                  <a:cubicBezTo>
                    <a:pt x="87806" y="874"/>
                    <a:pt x="87879" y="871"/>
                    <a:pt x="87947" y="871"/>
                  </a:cubicBezTo>
                  <a:cubicBezTo>
                    <a:pt x="88321" y="871"/>
                    <a:pt x="88525" y="964"/>
                    <a:pt x="88779" y="964"/>
                  </a:cubicBezTo>
                  <a:cubicBezTo>
                    <a:pt x="88861" y="964"/>
                    <a:pt x="88948" y="955"/>
                    <a:pt x="89047" y="929"/>
                  </a:cubicBezTo>
                  <a:lnTo>
                    <a:pt x="88369" y="893"/>
                  </a:lnTo>
                  <a:cubicBezTo>
                    <a:pt x="88881" y="822"/>
                    <a:pt x="88214" y="881"/>
                    <a:pt x="88333" y="762"/>
                  </a:cubicBezTo>
                  <a:cubicBezTo>
                    <a:pt x="89178" y="691"/>
                    <a:pt x="90595" y="727"/>
                    <a:pt x="91833" y="667"/>
                  </a:cubicBezTo>
                  <a:lnTo>
                    <a:pt x="91833" y="608"/>
                  </a:lnTo>
                  <a:cubicBezTo>
                    <a:pt x="91655" y="596"/>
                    <a:pt x="91500" y="584"/>
                    <a:pt x="91179" y="584"/>
                  </a:cubicBezTo>
                  <a:cubicBezTo>
                    <a:pt x="91393" y="429"/>
                    <a:pt x="91595" y="453"/>
                    <a:pt x="91357" y="322"/>
                  </a:cubicBezTo>
                  <a:lnTo>
                    <a:pt x="90762" y="310"/>
                  </a:lnTo>
                  <a:lnTo>
                    <a:pt x="90750" y="167"/>
                  </a:lnTo>
                  <a:cubicBezTo>
                    <a:pt x="90917" y="167"/>
                    <a:pt x="91071" y="167"/>
                    <a:pt x="91214" y="179"/>
                  </a:cubicBezTo>
                  <a:cubicBezTo>
                    <a:pt x="91238" y="155"/>
                    <a:pt x="91327" y="149"/>
                    <a:pt x="91444" y="149"/>
                  </a:cubicBezTo>
                  <a:cubicBezTo>
                    <a:pt x="91560" y="149"/>
                    <a:pt x="91702" y="155"/>
                    <a:pt x="91833" y="155"/>
                  </a:cubicBezTo>
                  <a:lnTo>
                    <a:pt x="91833" y="131"/>
                  </a:lnTo>
                  <a:lnTo>
                    <a:pt x="91655" y="131"/>
                  </a:lnTo>
                  <a:cubicBezTo>
                    <a:pt x="91524" y="96"/>
                    <a:pt x="91631" y="84"/>
                    <a:pt x="91833" y="72"/>
                  </a:cubicBezTo>
                  <a:lnTo>
                    <a:pt x="91833"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2" name="Google Shape;12787;p57">
              <a:extLst>
                <a:ext uri="{FF2B5EF4-FFF2-40B4-BE49-F238E27FC236}">
                  <a16:creationId xmlns:a16="http://schemas.microsoft.com/office/drawing/2014/main" id="{2D5B45A7-6F10-4E3D-8592-8F0334931EA0}"/>
                </a:ext>
              </a:extLst>
            </p:cNvPr>
            <p:cNvSpPr/>
            <p:nvPr/>
          </p:nvSpPr>
          <p:spPr>
            <a:xfrm>
              <a:off x="3887075" y="1971500"/>
              <a:ext cx="2400" cy="25"/>
            </a:xfrm>
            <a:custGeom>
              <a:avLst/>
              <a:gdLst/>
              <a:ahLst/>
              <a:cxnLst/>
              <a:rect l="l" t="t" r="r" b="b"/>
              <a:pathLst>
                <a:path w="96" h="1" extrusionOk="0">
                  <a:moveTo>
                    <a:pt x="96" y="1"/>
                  </a:moveTo>
                  <a:cubicBezTo>
                    <a:pt x="60" y="1"/>
                    <a:pt x="36" y="1"/>
                    <a:pt x="1" y="1"/>
                  </a:cubicBezTo>
                  <a:cubicBezTo>
                    <a:pt x="36" y="1"/>
                    <a:pt x="60" y="1"/>
                    <a:pt x="96"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3" name="Google Shape;12788;p57">
              <a:extLst>
                <a:ext uri="{FF2B5EF4-FFF2-40B4-BE49-F238E27FC236}">
                  <a16:creationId xmlns:a16="http://schemas.microsoft.com/office/drawing/2014/main" id="{00822819-1045-41AE-99BE-98FCAA8D7C8B}"/>
                </a:ext>
              </a:extLst>
            </p:cNvPr>
            <p:cNvSpPr/>
            <p:nvPr/>
          </p:nvSpPr>
          <p:spPr>
            <a:xfrm>
              <a:off x="3527225" y="1969425"/>
              <a:ext cx="5075" cy="150"/>
            </a:xfrm>
            <a:custGeom>
              <a:avLst/>
              <a:gdLst/>
              <a:ahLst/>
              <a:cxnLst/>
              <a:rect l="l" t="t" r="r" b="b"/>
              <a:pathLst>
                <a:path w="203" h="6" extrusionOk="0">
                  <a:moveTo>
                    <a:pt x="0" y="0"/>
                  </a:moveTo>
                  <a:cubicBezTo>
                    <a:pt x="20" y="4"/>
                    <a:pt x="41" y="6"/>
                    <a:pt x="63" y="6"/>
                  </a:cubicBezTo>
                  <a:cubicBezTo>
                    <a:pt x="107" y="6"/>
                    <a:pt x="155" y="0"/>
                    <a:pt x="202"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4" name="Google Shape;12789;p57">
              <a:extLst>
                <a:ext uri="{FF2B5EF4-FFF2-40B4-BE49-F238E27FC236}">
                  <a16:creationId xmlns:a16="http://schemas.microsoft.com/office/drawing/2014/main" id="{37AA4842-163B-4134-9D62-A99BC5CD0139}"/>
                </a:ext>
              </a:extLst>
            </p:cNvPr>
            <p:cNvSpPr/>
            <p:nvPr/>
          </p:nvSpPr>
          <p:spPr>
            <a:xfrm>
              <a:off x="3217950" y="1977150"/>
              <a:ext cx="6575" cy="25"/>
            </a:xfrm>
            <a:custGeom>
              <a:avLst/>
              <a:gdLst/>
              <a:ahLst/>
              <a:cxnLst/>
              <a:rect l="l" t="t" r="r" b="b"/>
              <a:pathLst>
                <a:path w="263" h="1" extrusionOk="0">
                  <a:moveTo>
                    <a:pt x="0" y="1"/>
                  </a:moveTo>
                  <a:lnTo>
                    <a:pt x="262" y="1"/>
                  </a:lnTo>
                  <a:cubicBezTo>
                    <a:pt x="143" y="1"/>
                    <a:pt x="60" y="1"/>
                    <a:pt x="0"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5" name="Google Shape;12790;p57">
              <a:extLst>
                <a:ext uri="{FF2B5EF4-FFF2-40B4-BE49-F238E27FC236}">
                  <a16:creationId xmlns:a16="http://schemas.microsoft.com/office/drawing/2014/main" id="{4E7EBD1D-8342-4785-A74D-A857D1D06080}"/>
                </a:ext>
              </a:extLst>
            </p:cNvPr>
            <p:cNvSpPr/>
            <p:nvPr/>
          </p:nvSpPr>
          <p:spPr>
            <a:xfrm>
              <a:off x="2738425" y="1986100"/>
              <a:ext cx="66700" cy="7750"/>
            </a:xfrm>
            <a:custGeom>
              <a:avLst/>
              <a:gdLst/>
              <a:ahLst/>
              <a:cxnLst/>
              <a:rect l="l" t="t" r="r" b="b"/>
              <a:pathLst>
                <a:path w="2668" h="310" extrusionOk="0">
                  <a:moveTo>
                    <a:pt x="1870" y="0"/>
                  </a:moveTo>
                  <a:lnTo>
                    <a:pt x="1870" y="0"/>
                  </a:lnTo>
                  <a:cubicBezTo>
                    <a:pt x="1906" y="119"/>
                    <a:pt x="1346" y="179"/>
                    <a:pt x="727" y="191"/>
                  </a:cubicBezTo>
                  <a:lnTo>
                    <a:pt x="548" y="107"/>
                  </a:lnTo>
                  <a:cubicBezTo>
                    <a:pt x="643" y="83"/>
                    <a:pt x="763" y="60"/>
                    <a:pt x="882" y="48"/>
                  </a:cubicBezTo>
                  <a:cubicBezTo>
                    <a:pt x="860" y="47"/>
                    <a:pt x="840" y="46"/>
                    <a:pt x="823" y="46"/>
                  </a:cubicBezTo>
                  <a:cubicBezTo>
                    <a:pt x="667" y="46"/>
                    <a:pt x="664" y="85"/>
                    <a:pt x="476" y="85"/>
                  </a:cubicBezTo>
                  <a:cubicBezTo>
                    <a:pt x="455" y="85"/>
                    <a:pt x="432" y="84"/>
                    <a:pt x="405" y="83"/>
                  </a:cubicBezTo>
                  <a:lnTo>
                    <a:pt x="405" y="83"/>
                  </a:lnTo>
                  <a:cubicBezTo>
                    <a:pt x="512" y="143"/>
                    <a:pt x="1" y="250"/>
                    <a:pt x="441" y="310"/>
                  </a:cubicBezTo>
                  <a:cubicBezTo>
                    <a:pt x="1930" y="310"/>
                    <a:pt x="1124" y="71"/>
                    <a:pt x="2561" y="71"/>
                  </a:cubicBezTo>
                  <a:cubicBezTo>
                    <a:pt x="2595" y="71"/>
                    <a:pt x="2631" y="71"/>
                    <a:pt x="2668" y="71"/>
                  </a:cubicBezTo>
                  <a:lnTo>
                    <a:pt x="1870"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6" name="Google Shape;12791;p57">
              <a:extLst>
                <a:ext uri="{FF2B5EF4-FFF2-40B4-BE49-F238E27FC236}">
                  <a16:creationId xmlns:a16="http://schemas.microsoft.com/office/drawing/2014/main" id="{0F2DE717-2279-4868-B03A-4B92BE32EDC3}"/>
                </a:ext>
              </a:extLst>
            </p:cNvPr>
            <p:cNvSpPr/>
            <p:nvPr/>
          </p:nvSpPr>
          <p:spPr>
            <a:xfrm>
              <a:off x="2760450" y="1987275"/>
              <a:ext cx="1525" cy="25"/>
            </a:xfrm>
            <a:custGeom>
              <a:avLst/>
              <a:gdLst/>
              <a:ahLst/>
              <a:cxnLst/>
              <a:rect l="l" t="t" r="r" b="b"/>
              <a:pathLst>
                <a:path w="61" h="1" extrusionOk="0">
                  <a:moveTo>
                    <a:pt x="60" y="1"/>
                  </a:moveTo>
                  <a:cubicBezTo>
                    <a:pt x="48" y="1"/>
                    <a:pt x="24" y="1"/>
                    <a:pt x="12" y="1"/>
                  </a:cubicBezTo>
                  <a:cubicBezTo>
                    <a:pt x="12" y="1"/>
                    <a:pt x="1" y="1"/>
                    <a:pt x="1" y="1"/>
                  </a:cubicBezTo>
                  <a:cubicBezTo>
                    <a:pt x="12" y="1"/>
                    <a:pt x="36" y="1"/>
                    <a:pt x="60"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grpSp>
      <p:sp>
        <p:nvSpPr>
          <p:cNvPr id="47" name="テキスト ボックス 46"/>
          <p:cNvSpPr txBox="1"/>
          <p:nvPr/>
        </p:nvSpPr>
        <p:spPr>
          <a:xfrm>
            <a:off x="7524276" y="4246212"/>
            <a:ext cx="2106667" cy="307777"/>
          </a:xfrm>
          <a:prstGeom prst="rect">
            <a:avLst/>
          </a:prstGeom>
          <a:noFill/>
        </p:spPr>
        <p:txBody>
          <a:bodyPr wrap="none" rtlCol="0">
            <a:spAutoFit/>
          </a:bodyPr>
          <a:lstStyle/>
          <a:p>
            <a:r>
              <a:rPr kumimoji="1" lang="ja-JP" altLang="en-US" sz="1400" dirty="0" smtClean="0">
                <a:latin typeface="Meiryo UI" panose="020B0604030504040204" pitchFamily="50" charset="-128"/>
                <a:ea typeface="Meiryo UI" panose="020B0604030504040204" pitchFamily="50" charset="-128"/>
              </a:rPr>
              <a:t>経済産業省ウェブサイトより</a:t>
            </a:r>
            <a:endParaRPr kumimoji="1" lang="ja-JP" altLang="en-US" sz="14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a:stretch>
            <a:fillRect/>
          </a:stretch>
        </p:blipFill>
        <p:spPr>
          <a:xfrm>
            <a:off x="5284034" y="1037738"/>
            <a:ext cx="4442672" cy="1216126"/>
          </a:xfrm>
          <a:prstGeom prst="rect">
            <a:avLst/>
          </a:prstGeom>
        </p:spPr>
      </p:pic>
    </p:spTree>
    <p:extLst>
      <p:ext uri="{BB962C8B-B14F-4D97-AF65-F5344CB8AC3E}">
        <p14:creationId xmlns:p14="http://schemas.microsoft.com/office/powerpoint/2010/main" val="11705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3</a:t>
            </a:fld>
            <a:endParaRPr kumimoji="1" lang="ja-JP" altLang="en-US"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321485" y="847923"/>
            <a:ext cx="9328321" cy="646331"/>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健康経営とは</a:t>
            </a:r>
            <a:r>
              <a:rPr lang="ja-JP" altLang="en-US" dirty="0" smtClean="0">
                <a:latin typeface="Meiryo UI" panose="020B0604030504040204" pitchFamily="50" charset="-128"/>
                <a:ea typeface="Meiryo UI" panose="020B0604030504040204" pitchFamily="50" charset="-128"/>
              </a:rPr>
              <a:t>、従業員</a:t>
            </a:r>
            <a:r>
              <a:rPr lang="ja-JP" altLang="en-US" dirty="0">
                <a:latin typeface="Meiryo UI" panose="020B0604030504040204" pitchFamily="50" charset="-128"/>
                <a:ea typeface="Meiryo UI" panose="020B0604030504040204" pitchFamily="50" charset="-128"/>
              </a:rPr>
              <a:t>の健康改善に戦略的に取り組むことで生産性を向上させていく経営手法であり</a:t>
            </a:r>
            <a:r>
              <a:rPr lang="ja-JP" altLang="en-US" dirty="0" smtClean="0">
                <a:latin typeface="Meiryo UI" panose="020B0604030504040204" pitchFamily="50" charset="-128"/>
                <a:ea typeface="Meiryo UI" panose="020B0604030504040204" pitchFamily="50" charset="-128"/>
              </a:rPr>
              <a:t>、従業員</a:t>
            </a:r>
            <a:r>
              <a:rPr lang="ja-JP" altLang="en-US" dirty="0">
                <a:latin typeface="Meiryo UI" panose="020B0604030504040204" pitchFamily="50" charset="-128"/>
                <a:ea typeface="Meiryo UI" panose="020B0604030504040204" pitchFamily="50" charset="-128"/>
              </a:rPr>
              <a:t>の健康管理にかかる費用をコストとして捉えるのではなく、未来への投資と考えます。</a:t>
            </a:r>
          </a:p>
        </p:txBody>
      </p:sp>
      <p:sp>
        <p:nvSpPr>
          <p:cNvPr id="5" name="テキスト ボックス 4">
            <a:extLst>
              <a:ext uri="{FF2B5EF4-FFF2-40B4-BE49-F238E27FC236}">
                <a16:creationId xmlns:a16="http://schemas.microsoft.com/office/drawing/2014/main" id="{FE3EFF1D-5C8D-4769-9E02-371200105127}"/>
              </a:ext>
            </a:extLst>
          </p:cNvPr>
          <p:cNvSpPr txBox="1"/>
          <p:nvPr/>
        </p:nvSpPr>
        <p:spPr>
          <a:xfrm>
            <a:off x="337571" y="354453"/>
            <a:ext cx="1620957" cy="523220"/>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健康経営</a:t>
            </a:r>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F6097D4A-35C2-4A58-9FC4-51226061252B}"/>
              </a:ext>
            </a:extLst>
          </p:cNvPr>
          <p:cNvSpPr/>
          <p:nvPr/>
        </p:nvSpPr>
        <p:spPr>
          <a:xfrm>
            <a:off x="295475" y="406745"/>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7" name="正方形/長方形 6"/>
          <p:cNvSpPr/>
          <p:nvPr/>
        </p:nvSpPr>
        <p:spPr>
          <a:xfrm>
            <a:off x="295475" y="1549417"/>
            <a:ext cx="9473365" cy="531844"/>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b="1" u="sng" dirty="0" smtClean="0">
                <a:solidFill>
                  <a:schemeClr val="tx1"/>
                </a:solidFill>
                <a:latin typeface="Meiryo UI" panose="020B0604030504040204" pitchFamily="50" charset="-128"/>
                <a:ea typeface="Meiryo UI" panose="020B0604030504040204" pitchFamily="50" charset="-128"/>
              </a:rPr>
              <a:t>※</a:t>
            </a:r>
            <a:r>
              <a:rPr kumimoji="1" lang="ja-JP" altLang="en-US" sz="1600" b="1" u="sng" dirty="0">
                <a:solidFill>
                  <a:schemeClr val="tx1"/>
                </a:solidFill>
                <a:latin typeface="メイリオ" panose="020B0604030504040204" pitchFamily="50" charset="-128"/>
                <a:ea typeface="メイリオ" panose="020B0604030504040204" pitchFamily="50" charset="-128"/>
              </a:rPr>
              <a:t>健康経営度調査：食環境に関わる項目</a:t>
            </a:r>
          </a:p>
          <a:p>
            <a:r>
              <a:rPr kumimoji="1" lang="en-US" altLang="ja-JP" sz="1400" dirty="0" smtClean="0">
                <a:solidFill>
                  <a:schemeClr val="tx1"/>
                </a:solidFill>
                <a:latin typeface="Meiryo UI" panose="020B0604030504040204" pitchFamily="50" charset="-128"/>
                <a:ea typeface="Meiryo UI" panose="020B0604030504040204" pitchFamily="50" charset="-128"/>
              </a:rPr>
              <a:t>Q50</a:t>
            </a:r>
            <a:r>
              <a:rPr kumimoji="1" lang="ja-JP" altLang="en-US" sz="1400" dirty="0" smtClean="0">
                <a:solidFill>
                  <a:schemeClr val="tx1"/>
                </a:solidFill>
                <a:latin typeface="Meiryo UI" panose="020B0604030504040204" pitchFamily="50" charset="-128"/>
                <a:ea typeface="Meiryo UI" panose="020B0604030504040204" pitchFamily="50" charset="-128"/>
              </a:rPr>
              <a:t>　食生活改善に向けた具体的な支援</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研修・情報提供を除く</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として、どのような取り組みを行っていますか。（いくつでも）　</a:t>
            </a:r>
            <a:r>
              <a:rPr kumimoji="1" lang="ja-JP" altLang="en-US" sz="1600" dirty="0" smtClean="0">
                <a:solidFill>
                  <a:schemeClr val="tx1"/>
                </a:solidFill>
                <a:latin typeface="Meiryo UI" panose="020B0604030504040204" pitchFamily="50" charset="-128"/>
                <a:ea typeface="Meiryo UI" panose="020B0604030504040204" pitchFamily="50" charset="-128"/>
              </a:rPr>
              <a:t>　</a:t>
            </a:r>
            <a:endParaRPr kumimoji="1" lang="ja-JP" altLang="en-US" sz="1600" b="1" u="sng" dirty="0">
              <a:solidFill>
                <a:schemeClr val="tx1"/>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8117682" y="3296984"/>
            <a:ext cx="1651158" cy="523220"/>
          </a:xfrm>
          <a:prstGeom prst="rect">
            <a:avLst/>
          </a:prstGeom>
          <a:solidFill>
            <a:schemeClr val="accent2">
              <a:lumMod val="20000"/>
              <a:lumOff val="80000"/>
            </a:schemeClr>
          </a:solidFill>
          <a:ln w="31750">
            <a:noFill/>
          </a:ln>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毎日の食事提供に</a:t>
            </a:r>
            <a:endParaRPr kumimoji="1" lang="en-US" altLang="ja-JP" sz="1400" dirty="0" smtClean="0">
              <a:latin typeface="メイリオ" panose="020B0604030504040204" pitchFamily="50" charset="-128"/>
              <a:ea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rPr>
              <a:t>関わる項目</a:t>
            </a:r>
            <a:endParaRPr kumimoji="1" lang="ja-JP" altLang="en-US" sz="14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8117682" y="4054184"/>
            <a:ext cx="1651158" cy="523220"/>
          </a:xfrm>
          <a:prstGeom prst="rect">
            <a:avLst/>
          </a:prstGeom>
          <a:solidFill>
            <a:schemeClr val="accent1">
              <a:lumMod val="20000"/>
              <a:lumOff val="80000"/>
            </a:schemeClr>
          </a:solidFill>
          <a:ln w="28575">
            <a:noFill/>
          </a:ln>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健康サポートに</a:t>
            </a:r>
            <a:endParaRPr kumimoji="1" lang="en-US" altLang="ja-JP" sz="1400" dirty="0" smtClean="0">
              <a:latin typeface="メイリオ" panose="020B0604030504040204" pitchFamily="50" charset="-128"/>
              <a:ea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rPr>
              <a:t>関わる項目</a:t>
            </a:r>
            <a:endParaRPr kumimoji="1" lang="ja-JP" altLang="en-US" sz="14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183287" y="5713774"/>
            <a:ext cx="8882519" cy="892552"/>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健康に配慮した食事提供に加え、</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2000" b="1" u="sng" dirty="0" smtClean="0">
                <a:solidFill>
                  <a:schemeClr val="accent5"/>
                </a:solidFill>
                <a:latin typeface="Meiryo UI" panose="020B0604030504040204" pitchFamily="50" charset="-128"/>
                <a:ea typeface="Meiryo UI" panose="020B0604030504040204" pitchFamily="50" charset="-128"/>
              </a:rPr>
              <a:t>従業員の健康サポートや食生活改善に向けたアプリ提供</a:t>
            </a:r>
            <a:r>
              <a:rPr kumimoji="1" lang="ja-JP" altLang="en-US" sz="1600" dirty="0" smtClean="0">
                <a:latin typeface="Meiryo UI" panose="020B0604030504040204" pitchFamily="50" charset="-128"/>
                <a:ea typeface="Meiryo UI" panose="020B0604030504040204" pitchFamily="50" charset="-128"/>
              </a:rPr>
              <a:t>など、</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会社から従業員の健康を支えるための食環境整備が求められている。</a:t>
            </a:r>
            <a:endParaRPr kumimoji="1" lang="ja-JP" altLang="en-US" sz="1600" dirty="0">
              <a:latin typeface="Meiryo UI" panose="020B0604030504040204" pitchFamily="50" charset="-128"/>
              <a:ea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897440997"/>
              </p:ext>
            </p:extLst>
          </p:nvPr>
        </p:nvGraphicFramePr>
        <p:xfrm>
          <a:off x="295475" y="2146264"/>
          <a:ext cx="7675045" cy="3474720"/>
        </p:xfrm>
        <a:graphic>
          <a:graphicData uri="http://schemas.openxmlformats.org/drawingml/2006/table">
            <a:tbl>
              <a:tblPr firstRow="1" bandRow="1">
                <a:tableStyleId>{5C22544A-7EE6-4342-B048-85BDC9FD1C3A}</a:tableStyleId>
              </a:tblPr>
              <a:tblGrid>
                <a:gridCol w="415421">
                  <a:extLst>
                    <a:ext uri="{9D8B030D-6E8A-4147-A177-3AD203B41FA5}">
                      <a16:colId xmlns:a16="http://schemas.microsoft.com/office/drawing/2014/main" val="3525373974"/>
                    </a:ext>
                  </a:extLst>
                </a:gridCol>
                <a:gridCol w="402102">
                  <a:extLst>
                    <a:ext uri="{9D8B030D-6E8A-4147-A177-3AD203B41FA5}">
                      <a16:colId xmlns:a16="http://schemas.microsoft.com/office/drawing/2014/main" val="1990365410"/>
                    </a:ext>
                  </a:extLst>
                </a:gridCol>
                <a:gridCol w="6857522">
                  <a:extLst>
                    <a:ext uri="{9D8B030D-6E8A-4147-A177-3AD203B41FA5}">
                      <a16:colId xmlns:a16="http://schemas.microsoft.com/office/drawing/2014/main" val="3157444978"/>
                    </a:ext>
                  </a:extLst>
                </a:gridCol>
              </a:tblGrid>
              <a:tr h="370840">
                <a:tc>
                  <a:txBody>
                    <a:bodyPr/>
                    <a:lstStyle/>
                    <a:p>
                      <a:pPr algn="ct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tx1">
                        <a:lumMod val="75000"/>
                        <a:lumOff val="25000"/>
                      </a:schemeClr>
                    </a:solidFill>
                  </a:tcPr>
                </a:tc>
                <a:tc>
                  <a:txBody>
                    <a:bodyPr/>
                    <a:lstStyle/>
                    <a:p>
                      <a:pPr algn="ctr"/>
                      <a:r>
                        <a:rPr kumimoji="1" lang="en-US" altLang="ja-JP" sz="900" dirty="0" smtClean="0">
                          <a:latin typeface="Meiryo UI" panose="020B0604030504040204" pitchFamily="50" charset="-128"/>
                          <a:ea typeface="Meiryo UI" panose="020B0604030504040204" pitchFamily="50" charset="-128"/>
                        </a:rPr>
                        <a:t>No.</a:t>
                      </a:r>
                      <a:endParaRPr kumimoji="1" lang="ja-JP" altLang="en-US" sz="900" dirty="0">
                        <a:latin typeface="Meiryo UI" panose="020B0604030504040204" pitchFamily="50" charset="-128"/>
                        <a:ea typeface="Meiryo UI" panose="020B0604030504040204" pitchFamily="50" charset="-128"/>
                      </a:endParaRPr>
                    </a:p>
                  </a:txBody>
                  <a:tcPr anchor="ctr">
                    <a:solidFill>
                      <a:schemeClr val="tx1">
                        <a:lumMod val="75000"/>
                        <a:lumOff val="25000"/>
                      </a:schemeClr>
                    </a:solidFill>
                  </a:tcPr>
                </a:tc>
                <a:tc>
                  <a:txBody>
                    <a:bodyPr/>
                    <a:lstStyle/>
                    <a:p>
                      <a:pPr algn="ctr"/>
                      <a:r>
                        <a:rPr kumimoji="1" lang="ja-JP" altLang="en-US" sz="1400" dirty="0" smtClean="0">
                          <a:latin typeface="Meiryo UI" panose="020B0604030504040204" pitchFamily="50" charset="-128"/>
                          <a:ea typeface="Meiryo UI" panose="020B0604030504040204" pitchFamily="50" charset="-128"/>
                        </a:rPr>
                        <a:t>確認項目</a:t>
                      </a:r>
                      <a:endParaRPr kumimoji="1" lang="ja-JP" altLang="en-US" sz="1400" dirty="0">
                        <a:latin typeface="Meiryo UI" panose="020B0604030504040204" pitchFamily="50" charset="-128"/>
                        <a:ea typeface="Meiryo UI" panose="020B0604030504040204" pitchFamily="50" charset="-128"/>
                      </a:endParaRPr>
                    </a:p>
                  </a:txBody>
                  <a:tcPr anchor="ctr">
                    <a:solidFill>
                      <a:schemeClr val="tx1">
                        <a:lumMod val="75000"/>
                        <a:lumOff val="25000"/>
                      </a:schemeClr>
                    </a:solidFill>
                  </a:tcPr>
                </a:tc>
                <a:extLst>
                  <a:ext uri="{0D108BD9-81ED-4DB2-BD59-A6C34878D82A}">
                    <a16:rowId xmlns:a16="http://schemas.microsoft.com/office/drawing/2014/main" val="1800617233"/>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１</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社員食堂・仕出弁当・現物支給、金銭補助等を通じて、健康に配慮した食事（専門職が栄養管理している、第三者認証を取得している等）を健康課題やニーズに応じて摂取できるような環境整備・支援を行っている</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extLst>
                  <a:ext uri="{0D108BD9-81ED-4DB2-BD59-A6C34878D82A}">
                    <a16:rowId xmlns:a16="http://schemas.microsoft.com/office/drawing/2014/main" val="3053576334"/>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２</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食生活改善に向けたアプリ提供、カロリー記録等のサポートを実施している</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48214917"/>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３</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外部事業者・管理栄養士等による栄養指導・相談窓口を設置している</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827333222"/>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４</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朝食欠食対策として社員食堂等で朝食を提供している（飲料・栄養補助食品の提供は除く）</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extLst>
                  <a:ext uri="{0D108BD9-81ED-4DB2-BD59-A6C34878D82A}">
                    <a16:rowId xmlns:a16="http://schemas.microsoft.com/office/drawing/2014/main" val="1822203501"/>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５</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定期的・継続的な食生活改善に向けた企画を実施している</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（例：腹八分目運動、野菜摂取、料理教室等）</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2001886855"/>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６</a:t>
                      </a:r>
                      <a:endParaRPr kumimoji="1" lang="ja-JP" altLang="en-US" sz="14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その他</a:t>
                      </a:r>
                      <a:endParaRPr kumimoji="1" lang="ja-JP" altLang="en-US" sz="14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9214857"/>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７</a:t>
                      </a:r>
                      <a:endParaRPr kumimoji="1" lang="ja-JP" altLang="en-US" sz="14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特に行っていない　⇒不適合</a:t>
                      </a:r>
                      <a:endParaRPr kumimoji="1" lang="ja-JP" altLang="en-US" sz="14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10834627"/>
                  </a:ext>
                </a:extLst>
              </a:tr>
            </a:tbl>
          </a:graphicData>
        </a:graphic>
      </p:graphicFrame>
      <p:sp>
        <p:nvSpPr>
          <p:cNvPr id="24" name="二等辺三角形 23"/>
          <p:cNvSpPr/>
          <p:nvPr/>
        </p:nvSpPr>
        <p:spPr>
          <a:xfrm rot="5400000">
            <a:off x="6390417" y="6043605"/>
            <a:ext cx="685233" cy="340934"/>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E3EFF1D-5C8D-4769-9E02-371200105127}"/>
              </a:ext>
            </a:extLst>
          </p:cNvPr>
          <p:cNvSpPr txBox="1"/>
          <p:nvPr/>
        </p:nvSpPr>
        <p:spPr>
          <a:xfrm>
            <a:off x="7041140" y="5775329"/>
            <a:ext cx="2507601" cy="830997"/>
          </a:xfrm>
          <a:prstGeom prst="rect">
            <a:avLst/>
          </a:prstGeom>
          <a:noFill/>
        </p:spPr>
        <p:txBody>
          <a:bodyPr wrap="square" rtlCol="0">
            <a:spAutoFit/>
          </a:bodyPr>
          <a:lstStyle/>
          <a:p>
            <a:r>
              <a:rPr lang="ja-JP" altLang="en-US" sz="2000" dirty="0" smtClean="0">
                <a:solidFill>
                  <a:schemeClr val="tx1">
                    <a:lumMod val="65000"/>
                    <a:lumOff val="35000"/>
                  </a:schemeClr>
                </a:solidFill>
                <a:latin typeface="メイリオ" panose="020B0604030504040204" pitchFamily="50" charset="-128"/>
                <a:ea typeface="メイリオ" panose="020B0604030504040204" pitchFamily="50" charset="-128"/>
              </a:rPr>
              <a:t>シダックスの</a:t>
            </a:r>
            <a:endParaRPr lang="en-US" altLang="ja-JP" sz="2000" dirty="0" smtClean="0">
              <a:solidFill>
                <a:schemeClr val="tx1">
                  <a:lumMod val="65000"/>
                  <a:lumOff val="35000"/>
                </a:schemeClr>
              </a:solidFill>
              <a:latin typeface="メイリオ" panose="020B0604030504040204" pitchFamily="50" charset="-128"/>
              <a:ea typeface="メイリオ" panose="020B0604030504040204" pitchFamily="50" charset="-128"/>
            </a:endParaRPr>
          </a:p>
          <a:p>
            <a:r>
              <a:rPr kumimoji="1" lang="ja-JP" altLang="en-US" sz="2800" b="1" u="sng" kern="0" dirty="0" smtClean="0">
                <a:solidFill>
                  <a:srgbClr val="C00000"/>
                </a:solidFill>
                <a:latin typeface="メイリオ"/>
                <a:ea typeface="メイリオ"/>
              </a:rPr>
              <a:t>健康サポート</a:t>
            </a:r>
            <a:endParaRPr lang="en-US" altLang="ja-JP" sz="2400" b="1" u="sng" dirty="0" smtClean="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203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2468" y="2960635"/>
            <a:ext cx="1444299" cy="202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p:cNvSpPr>
            <a:spLocks noGrp="1"/>
          </p:cNvSpPr>
          <p:nvPr>
            <p:ph type="ftr" sz="quarter" idx="3"/>
          </p:nvPr>
        </p:nvSpPr>
        <p:spPr>
          <a:xfrm>
            <a:off x="-43542" y="6423785"/>
            <a:ext cx="3343275" cy="365125"/>
          </a:xfrm>
        </p:spPr>
        <p:txBody>
          <a:bodyPr/>
          <a:lstStyle/>
          <a:p>
            <a:r>
              <a:rPr lang="en-US" altLang="ja-JP" sz="800" dirty="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dirty="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a:xfrm>
            <a:off x="9203445" y="6386000"/>
            <a:ext cx="892723" cy="365125"/>
          </a:xfrm>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4</a:t>
            </a:fld>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63C73E70-B4E6-4ED5-B0B1-99656D057CF4}"/>
              </a:ext>
            </a:extLst>
          </p:cNvPr>
          <p:cNvSpPr txBox="1"/>
          <p:nvPr/>
        </p:nvSpPr>
        <p:spPr>
          <a:xfrm>
            <a:off x="366278" y="1940993"/>
            <a:ext cx="2196219" cy="732508"/>
          </a:xfrm>
          <a:prstGeom prst="rect">
            <a:avLst/>
          </a:prstGeom>
          <a:noFill/>
        </p:spPr>
        <p:txBody>
          <a:bodyPr wrap="square" rtlCol="0">
            <a:spAutoFit/>
          </a:bodyPr>
          <a:lstStyle/>
          <a:p>
            <a:pPr defTabSz="457200">
              <a:lnSpc>
                <a:spcPct val="130000"/>
              </a:lnSpc>
              <a:spcAft>
                <a:spcPts val="600"/>
              </a:spcAft>
            </a:pPr>
            <a:r>
              <a:rPr kumimoji="1" lang="ja-JP" altLang="en-US" sz="1600" b="1" dirty="0" smtClean="0">
                <a:solidFill>
                  <a:srgbClr val="4D4D4D"/>
                </a:solidFill>
                <a:latin typeface="Meiryo UI" panose="020B0604030504040204" pitchFamily="50" charset="-128"/>
                <a:ea typeface="Meiryo UI" panose="020B0604030504040204" pitchFamily="50" charset="-128"/>
              </a:rPr>
              <a:t>社食でヘルシーな食事メニューを提供</a:t>
            </a:r>
            <a:endParaRPr kumimoji="1" lang="ja-JP" altLang="en-US" sz="1600" b="1" dirty="0">
              <a:solidFill>
                <a:srgbClr val="4D4D4D"/>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EA3BDBF8-3A70-41BA-BC5A-D3311DA8B1A0}"/>
              </a:ext>
            </a:extLst>
          </p:cNvPr>
          <p:cNvSpPr txBox="1"/>
          <p:nvPr/>
        </p:nvSpPr>
        <p:spPr>
          <a:xfrm>
            <a:off x="2795723" y="1940993"/>
            <a:ext cx="2254583" cy="1052596"/>
          </a:xfrm>
          <a:prstGeom prst="rect">
            <a:avLst/>
          </a:prstGeom>
          <a:noFill/>
        </p:spPr>
        <p:txBody>
          <a:bodyPr wrap="square" rtlCol="0">
            <a:spAutoFit/>
          </a:bodyPr>
          <a:lstStyle/>
          <a:p>
            <a:pPr defTabSz="457200">
              <a:lnSpc>
                <a:spcPct val="130000"/>
              </a:lnSpc>
              <a:spcAft>
                <a:spcPts val="600"/>
              </a:spcAft>
            </a:pPr>
            <a:r>
              <a:rPr kumimoji="1" lang="ja-JP" altLang="en-US" sz="1600" b="1" dirty="0" smtClean="0">
                <a:solidFill>
                  <a:srgbClr val="4D4D4D"/>
                </a:solidFill>
                <a:latin typeface="Meiryo UI" panose="020B0604030504040204" pitchFamily="50" charset="-128"/>
                <a:ea typeface="Meiryo UI" panose="020B0604030504040204" pitchFamily="50" charset="-128"/>
              </a:rPr>
              <a:t>弊社栄養士による栄養アドバイスや栄養情報の発信や専用レシピサイト</a:t>
            </a:r>
            <a:endParaRPr kumimoji="1" lang="ja-JP" altLang="en-US" sz="1600" b="1" dirty="0">
              <a:solidFill>
                <a:srgbClr val="4D4D4D"/>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F8C7E90E-7CC8-49B7-8D1C-74530A21E3EF}"/>
              </a:ext>
            </a:extLst>
          </p:cNvPr>
          <p:cNvSpPr txBox="1"/>
          <p:nvPr/>
        </p:nvSpPr>
        <p:spPr>
          <a:xfrm>
            <a:off x="5225170" y="1940993"/>
            <a:ext cx="2312832" cy="1052596"/>
          </a:xfrm>
          <a:prstGeom prst="rect">
            <a:avLst/>
          </a:prstGeom>
          <a:noFill/>
        </p:spPr>
        <p:txBody>
          <a:bodyPr wrap="square" rtlCol="0">
            <a:spAutoFit/>
          </a:bodyPr>
          <a:lstStyle/>
          <a:p>
            <a:pPr defTabSz="457200">
              <a:lnSpc>
                <a:spcPct val="130000"/>
              </a:lnSpc>
              <a:spcAft>
                <a:spcPts val="600"/>
              </a:spcAft>
            </a:pPr>
            <a:r>
              <a:rPr kumimoji="1" lang="ja-JP" altLang="en-US" sz="1600" b="1" dirty="0">
                <a:solidFill>
                  <a:srgbClr val="4D4D4D"/>
                </a:solidFill>
                <a:latin typeface="Meiryo UI" panose="020B0604030504040204" pitchFamily="50" charset="-128"/>
                <a:ea typeface="Meiryo UI" panose="020B0604030504040204" pitchFamily="50" charset="-128"/>
              </a:rPr>
              <a:t>食歴の見える</a:t>
            </a:r>
            <a:r>
              <a:rPr kumimoji="1" lang="ja-JP" altLang="en-US" sz="1600" b="1" dirty="0" smtClean="0">
                <a:solidFill>
                  <a:srgbClr val="4D4D4D"/>
                </a:solidFill>
                <a:latin typeface="Meiryo UI" panose="020B0604030504040204" pitchFamily="50" charset="-128"/>
                <a:ea typeface="Meiryo UI" panose="020B0604030504040204" pitchFamily="50" charset="-128"/>
              </a:rPr>
              <a:t>化で、健康づくり</a:t>
            </a:r>
            <a:r>
              <a:rPr kumimoji="1" lang="ja-JP" altLang="en-US" sz="1600" b="1" dirty="0">
                <a:solidFill>
                  <a:srgbClr val="4D4D4D"/>
                </a:solidFill>
                <a:latin typeface="Meiryo UI" panose="020B0604030504040204" pitchFamily="50" charset="-128"/>
                <a:ea typeface="Meiryo UI" panose="020B0604030504040204" pitchFamily="50" charset="-128"/>
              </a:rPr>
              <a:t>を</a:t>
            </a:r>
            <a:r>
              <a:rPr kumimoji="1" lang="ja-JP" altLang="en-US" sz="1600" b="1" dirty="0" smtClean="0">
                <a:solidFill>
                  <a:srgbClr val="4D4D4D"/>
                </a:solidFill>
                <a:latin typeface="Meiryo UI" panose="020B0604030504040204" pitchFamily="50" charset="-128"/>
                <a:ea typeface="Meiryo UI" panose="020B0604030504040204" pitchFamily="50" charset="-128"/>
              </a:rPr>
              <a:t>サポート　　　　（ランチ</a:t>
            </a:r>
            <a:r>
              <a:rPr kumimoji="1" lang="ja-JP" altLang="en-US" sz="1600" b="1" dirty="0">
                <a:solidFill>
                  <a:srgbClr val="4D4D4D"/>
                </a:solidFill>
                <a:latin typeface="Meiryo UI" panose="020B0604030504040204" pitchFamily="50" charset="-128"/>
                <a:ea typeface="Meiryo UI" panose="020B0604030504040204" pitchFamily="50" charset="-128"/>
              </a:rPr>
              <a:t>診断</a:t>
            </a:r>
            <a:r>
              <a:rPr kumimoji="1" lang="ja-JP" altLang="en-US" sz="1600" b="1" dirty="0" smtClean="0">
                <a:solidFill>
                  <a:srgbClr val="4D4D4D"/>
                </a:solidFill>
                <a:latin typeface="Meiryo UI" panose="020B0604030504040204" pitchFamily="50" charset="-128"/>
                <a:ea typeface="Meiryo UI" panose="020B0604030504040204" pitchFamily="50" charset="-128"/>
              </a:rPr>
              <a:t>レポート</a:t>
            </a:r>
            <a:r>
              <a:rPr kumimoji="1" lang="ja-JP" altLang="en-US" sz="1600" b="1" dirty="0">
                <a:solidFill>
                  <a:srgbClr val="4D4D4D"/>
                </a:solidFill>
                <a:latin typeface="Meiryo UI" panose="020B0604030504040204" pitchFamily="50" charset="-128"/>
                <a:ea typeface="Meiryo UI" panose="020B0604030504040204" pitchFamily="50" charset="-128"/>
              </a:rPr>
              <a:t>）</a:t>
            </a:r>
            <a:endParaRPr kumimoji="1" lang="en-US" altLang="ja-JP" sz="1600" b="1" dirty="0">
              <a:solidFill>
                <a:srgbClr val="4D4D4D"/>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3187C401-1137-49E9-A7E3-19ADAC62B3AE}"/>
              </a:ext>
            </a:extLst>
          </p:cNvPr>
          <p:cNvSpPr txBox="1"/>
          <p:nvPr/>
        </p:nvSpPr>
        <p:spPr>
          <a:xfrm>
            <a:off x="7654616" y="1940993"/>
            <a:ext cx="2196219" cy="732508"/>
          </a:xfrm>
          <a:prstGeom prst="rect">
            <a:avLst/>
          </a:prstGeom>
          <a:noFill/>
        </p:spPr>
        <p:txBody>
          <a:bodyPr wrap="square" rtlCol="0">
            <a:spAutoFit/>
          </a:bodyPr>
          <a:lstStyle/>
          <a:p>
            <a:pPr defTabSz="457200">
              <a:lnSpc>
                <a:spcPct val="130000"/>
              </a:lnSpc>
              <a:spcAft>
                <a:spcPts val="600"/>
              </a:spcAft>
            </a:pPr>
            <a:r>
              <a:rPr kumimoji="1" lang="ja-JP" altLang="en-US" sz="1600" b="1" dirty="0" smtClean="0">
                <a:solidFill>
                  <a:srgbClr val="4D4D4D"/>
                </a:solidFill>
                <a:latin typeface="Meiryo UI" panose="020B0604030504040204" pitchFamily="50" charset="-128"/>
                <a:ea typeface="Meiryo UI" panose="020B0604030504040204" pitchFamily="50" charset="-128"/>
              </a:rPr>
              <a:t>健康アプリ</a:t>
            </a:r>
            <a:r>
              <a:rPr kumimoji="1" lang="ja-JP" altLang="en-US" sz="1600" b="1" dirty="0">
                <a:solidFill>
                  <a:srgbClr val="4D4D4D"/>
                </a:solidFill>
                <a:latin typeface="Meiryo UI" panose="020B0604030504040204" pitchFamily="50" charset="-128"/>
                <a:ea typeface="Meiryo UI" panose="020B0604030504040204" pitchFamily="50" charset="-128"/>
              </a:rPr>
              <a:t>　</a:t>
            </a:r>
            <a:r>
              <a:rPr kumimoji="1" lang="ja-JP" altLang="en-US" sz="1600" b="1" dirty="0" smtClean="0">
                <a:solidFill>
                  <a:srgbClr val="4D4D4D"/>
                </a:solidFill>
                <a:latin typeface="Meiryo UI" panose="020B0604030504040204" pitchFamily="50" charset="-128"/>
                <a:ea typeface="Meiryo UI" panose="020B0604030504040204" pitchFamily="50" charset="-128"/>
              </a:rPr>
              <a:t>　　　　　　「</a:t>
            </a:r>
            <a:r>
              <a:rPr kumimoji="1" lang="ja-JP" altLang="en-US" sz="1600" b="1" dirty="0" smtClean="0">
                <a:solidFill>
                  <a:schemeClr val="accent6"/>
                </a:solidFill>
                <a:latin typeface="Meiryo UI" panose="020B0604030504040204" pitchFamily="50" charset="-128"/>
                <a:ea typeface="Meiryo UI" panose="020B0604030504040204" pitchFamily="50" charset="-128"/>
              </a:rPr>
              <a:t>カロママ プラス</a:t>
            </a:r>
            <a:r>
              <a:rPr kumimoji="1" lang="ja-JP" altLang="en-US" sz="1600" b="1" dirty="0" smtClean="0">
                <a:solidFill>
                  <a:srgbClr val="4D4D4D"/>
                </a:solidFill>
                <a:latin typeface="Meiryo UI" panose="020B0604030504040204" pitchFamily="50" charset="-128"/>
                <a:ea typeface="Meiryo UI" panose="020B0604030504040204" pitchFamily="50" charset="-128"/>
              </a:rPr>
              <a:t>」を提案</a:t>
            </a:r>
            <a:endParaRPr kumimoji="1" lang="en-US" altLang="ja-JP" sz="1600" b="1" dirty="0" smtClean="0">
              <a:solidFill>
                <a:srgbClr val="4D4D4D"/>
              </a:solidFill>
              <a:latin typeface="Meiryo UI" panose="020B0604030504040204" pitchFamily="50" charset="-128"/>
              <a:ea typeface="Meiryo UI" panose="020B0604030504040204" pitchFamily="50" charset="-128"/>
            </a:endParaRPr>
          </a:p>
        </p:txBody>
      </p:sp>
      <p:sp>
        <p:nvSpPr>
          <p:cNvPr id="10" name="四角形: 角を丸くする 2">
            <a:extLst>
              <a:ext uri="{FF2B5EF4-FFF2-40B4-BE49-F238E27FC236}">
                <a16:creationId xmlns:a16="http://schemas.microsoft.com/office/drawing/2014/main" id="{AE9AF689-76BD-48C6-90B3-5F4F10E45BFE}"/>
              </a:ext>
            </a:extLst>
          </p:cNvPr>
          <p:cNvSpPr/>
          <p:nvPr/>
        </p:nvSpPr>
        <p:spPr>
          <a:xfrm>
            <a:off x="191415" y="919376"/>
            <a:ext cx="116613" cy="4248455"/>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11" name="矢印: 五方向 9">
            <a:extLst>
              <a:ext uri="{FF2B5EF4-FFF2-40B4-BE49-F238E27FC236}">
                <a16:creationId xmlns:a16="http://schemas.microsoft.com/office/drawing/2014/main" id="{8076F16B-87E1-425E-999B-4923E2F41887}"/>
              </a:ext>
            </a:extLst>
          </p:cNvPr>
          <p:cNvSpPr/>
          <p:nvPr/>
        </p:nvSpPr>
        <p:spPr>
          <a:xfrm>
            <a:off x="308028" y="1367446"/>
            <a:ext cx="2157233" cy="479212"/>
          </a:xfrm>
          <a:prstGeom prst="homePlate">
            <a:avLst/>
          </a:prstGeom>
          <a:solidFill>
            <a:srgbClr val="00B050"/>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01</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12" name="テキスト ボックス 11">
            <a:extLst>
              <a:ext uri="{FF2B5EF4-FFF2-40B4-BE49-F238E27FC236}">
                <a16:creationId xmlns:a16="http://schemas.microsoft.com/office/drawing/2014/main" id="{A830B273-5933-426F-91CF-DD9476668FFC}"/>
              </a:ext>
            </a:extLst>
          </p:cNvPr>
          <p:cNvSpPr txBox="1"/>
          <p:nvPr/>
        </p:nvSpPr>
        <p:spPr>
          <a:xfrm>
            <a:off x="308028" y="882048"/>
            <a:ext cx="2349372" cy="492443"/>
          </a:xfrm>
          <a:prstGeom prst="rect">
            <a:avLst/>
          </a:prstGeom>
          <a:noFill/>
        </p:spPr>
        <p:txBody>
          <a:bodyPr wrap="square" rtlCol="0">
            <a:spAutoFit/>
          </a:bodyPr>
          <a:lstStyle/>
          <a:p>
            <a:pPr algn="ctr" defTabSz="457200">
              <a:lnSpc>
                <a:spcPct val="130000"/>
              </a:lnSpc>
              <a:spcAft>
                <a:spcPts val="600"/>
              </a:spcAft>
            </a:pPr>
            <a:r>
              <a:rPr kumimoji="1" lang="ja-JP" altLang="en-US" sz="2000" b="1" dirty="0">
                <a:solidFill>
                  <a:srgbClr val="00B050"/>
                </a:solidFill>
                <a:latin typeface="メイリオ"/>
                <a:ea typeface="メイリオ"/>
              </a:rPr>
              <a:t>健康</a:t>
            </a:r>
            <a:r>
              <a:rPr kumimoji="1" lang="ja-JP" altLang="en-US" sz="2000" b="1" dirty="0" smtClean="0">
                <a:solidFill>
                  <a:srgbClr val="00B050"/>
                </a:solidFill>
                <a:latin typeface="メイリオ"/>
                <a:ea typeface="メイリオ"/>
              </a:rPr>
              <a:t>な食事の提供</a:t>
            </a:r>
            <a:endParaRPr kumimoji="1" lang="ja-JP" altLang="en-US" sz="2000" b="1" dirty="0">
              <a:solidFill>
                <a:srgbClr val="00B050"/>
              </a:solidFill>
              <a:latin typeface="メイリオ"/>
              <a:ea typeface="メイリオ"/>
            </a:endParaRPr>
          </a:p>
        </p:txBody>
      </p:sp>
      <p:sp>
        <p:nvSpPr>
          <p:cNvPr id="13" name="四角形: 角を丸くする 50">
            <a:extLst>
              <a:ext uri="{FF2B5EF4-FFF2-40B4-BE49-F238E27FC236}">
                <a16:creationId xmlns:a16="http://schemas.microsoft.com/office/drawing/2014/main" id="{96C719CD-3B27-4239-902C-5745BED50942}"/>
              </a:ext>
            </a:extLst>
          </p:cNvPr>
          <p:cNvSpPr/>
          <p:nvPr/>
        </p:nvSpPr>
        <p:spPr>
          <a:xfrm>
            <a:off x="2620861" y="919376"/>
            <a:ext cx="116613" cy="4248455"/>
          </a:xfrm>
          <a:prstGeom prst="roundRect">
            <a:avLst>
              <a:gd name="adj" fmla="val 50000"/>
            </a:avLst>
          </a:prstGeom>
          <a:solidFill>
            <a:srgbClr val="CE0106">
              <a:lumMod val="60000"/>
              <a:lumOff val="4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14" name="矢印: 五方向 51">
            <a:extLst>
              <a:ext uri="{FF2B5EF4-FFF2-40B4-BE49-F238E27FC236}">
                <a16:creationId xmlns:a16="http://schemas.microsoft.com/office/drawing/2014/main" id="{53D4F75B-D15E-464E-8453-A2B4C4EDD2C2}"/>
              </a:ext>
            </a:extLst>
          </p:cNvPr>
          <p:cNvSpPr/>
          <p:nvPr/>
        </p:nvSpPr>
        <p:spPr>
          <a:xfrm>
            <a:off x="2737474" y="1367446"/>
            <a:ext cx="2157233" cy="479212"/>
          </a:xfrm>
          <a:prstGeom prst="homePlate">
            <a:avLst/>
          </a:prstGeom>
          <a:solidFill>
            <a:srgbClr val="CE0106">
              <a:lumMod val="60000"/>
              <a:lumOff val="40000"/>
            </a:srgbClr>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02</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15" name="テキスト ボックス 14">
            <a:extLst>
              <a:ext uri="{FF2B5EF4-FFF2-40B4-BE49-F238E27FC236}">
                <a16:creationId xmlns:a16="http://schemas.microsoft.com/office/drawing/2014/main" id="{3748C196-FA62-4B7A-A4F9-7874B0FCDDC8}"/>
              </a:ext>
            </a:extLst>
          </p:cNvPr>
          <p:cNvSpPr txBox="1"/>
          <p:nvPr/>
        </p:nvSpPr>
        <p:spPr>
          <a:xfrm>
            <a:off x="2737474" y="882048"/>
            <a:ext cx="2157233" cy="469359"/>
          </a:xfrm>
          <a:prstGeom prst="rect">
            <a:avLst/>
          </a:prstGeom>
          <a:noFill/>
        </p:spPr>
        <p:txBody>
          <a:bodyPr wrap="square" rtlCol="0">
            <a:spAutoFit/>
          </a:bodyPr>
          <a:lstStyle/>
          <a:p>
            <a:pPr algn="ctr" defTabSz="457200">
              <a:lnSpc>
                <a:spcPct val="130000"/>
              </a:lnSpc>
              <a:spcAft>
                <a:spcPts val="600"/>
              </a:spcAft>
            </a:pPr>
            <a:r>
              <a:rPr kumimoji="1" lang="ja-JP" altLang="en-US" sz="2000" b="1" dirty="0" smtClean="0">
                <a:solidFill>
                  <a:srgbClr val="CE0106">
                    <a:lumMod val="60000"/>
                    <a:lumOff val="40000"/>
                  </a:srgbClr>
                </a:solidFill>
                <a:latin typeface="メイリオ"/>
                <a:ea typeface="メイリオ"/>
              </a:rPr>
              <a:t>栄養</a:t>
            </a:r>
            <a:r>
              <a:rPr kumimoji="1" lang="ja-JP" altLang="en-US" sz="2000" b="1" dirty="0">
                <a:solidFill>
                  <a:srgbClr val="CE0106">
                    <a:lumMod val="60000"/>
                    <a:lumOff val="40000"/>
                  </a:srgbClr>
                </a:solidFill>
                <a:latin typeface="メイリオ"/>
                <a:ea typeface="メイリオ"/>
              </a:rPr>
              <a:t>アドバイス</a:t>
            </a:r>
          </a:p>
        </p:txBody>
      </p:sp>
      <p:sp>
        <p:nvSpPr>
          <p:cNvPr id="16" name="四角形: 角を丸くする 53">
            <a:extLst>
              <a:ext uri="{FF2B5EF4-FFF2-40B4-BE49-F238E27FC236}">
                <a16:creationId xmlns:a16="http://schemas.microsoft.com/office/drawing/2014/main" id="{F27220B7-C8B0-417C-A273-1B7DF19DB812}"/>
              </a:ext>
            </a:extLst>
          </p:cNvPr>
          <p:cNvSpPr/>
          <p:nvPr/>
        </p:nvSpPr>
        <p:spPr>
          <a:xfrm>
            <a:off x="5050307" y="919376"/>
            <a:ext cx="116613" cy="4248455"/>
          </a:xfrm>
          <a:prstGeom prst="roundRect">
            <a:avLst>
              <a:gd name="adj" fmla="val 50000"/>
            </a:avLst>
          </a:prstGeom>
          <a:solidFill>
            <a:schemeClr val="accent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17" name="矢印: 五方向 54">
            <a:extLst>
              <a:ext uri="{FF2B5EF4-FFF2-40B4-BE49-F238E27FC236}">
                <a16:creationId xmlns:a16="http://schemas.microsoft.com/office/drawing/2014/main" id="{D0F3BEEC-EF43-4D85-9F65-638F9CE23FB7}"/>
              </a:ext>
            </a:extLst>
          </p:cNvPr>
          <p:cNvSpPr/>
          <p:nvPr/>
        </p:nvSpPr>
        <p:spPr>
          <a:xfrm>
            <a:off x="5166920" y="1367446"/>
            <a:ext cx="2157233" cy="479212"/>
          </a:xfrm>
          <a:prstGeom prst="homePlate">
            <a:avLst/>
          </a:prstGeom>
          <a:solidFill>
            <a:schemeClr val="accent5"/>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03</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18" name="テキスト ボックス 17">
            <a:extLst>
              <a:ext uri="{FF2B5EF4-FFF2-40B4-BE49-F238E27FC236}">
                <a16:creationId xmlns:a16="http://schemas.microsoft.com/office/drawing/2014/main" id="{7CF8EAB4-6346-4430-AB3E-E1DB1440BC3F}"/>
              </a:ext>
            </a:extLst>
          </p:cNvPr>
          <p:cNvSpPr txBox="1"/>
          <p:nvPr/>
        </p:nvSpPr>
        <p:spPr>
          <a:xfrm>
            <a:off x="5166920" y="882048"/>
            <a:ext cx="2157233" cy="469359"/>
          </a:xfrm>
          <a:prstGeom prst="rect">
            <a:avLst/>
          </a:prstGeom>
          <a:noFill/>
        </p:spPr>
        <p:txBody>
          <a:bodyPr wrap="square" rtlCol="0">
            <a:spAutoFit/>
          </a:bodyPr>
          <a:lstStyle/>
          <a:p>
            <a:pPr algn="ctr" defTabSz="457200">
              <a:lnSpc>
                <a:spcPct val="130000"/>
              </a:lnSpc>
              <a:spcAft>
                <a:spcPts val="600"/>
              </a:spcAft>
            </a:pPr>
            <a:r>
              <a:rPr kumimoji="1" lang="ja-JP" altLang="en-US" sz="2000" b="1" dirty="0" smtClean="0">
                <a:solidFill>
                  <a:schemeClr val="accent5"/>
                </a:solidFill>
                <a:latin typeface="メイリオ"/>
                <a:ea typeface="メイリオ"/>
              </a:rPr>
              <a:t>ランチ診断</a:t>
            </a:r>
            <a:endParaRPr kumimoji="1" lang="en-US" altLang="ja-JP" sz="2000" b="1" dirty="0">
              <a:solidFill>
                <a:schemeClr val="accent5"/>
              </a:solidFill>
              <a:latin typeface="メイリオ"/>
              <a:ea typeface="メイリオ"/>
            </a:endParaRPr>
          </a:p>
        </p:txBody>
      </p:sp>
      <p:sp>
        <p:nvSpPr>
          <p:cNvPr id="19" name="四角形: 角を丸くする 56">
            <a:extLst>
              <a:ext uri="{FF2B5EF4-FFF2-40B4-BE49-F238E27FC236}">
                <a16:creationId xmlns:a16="http://schemas.microsoft.com/office/drawing/2014/main" id="{4B3937B3-833B-437F-9C6F-7A9D02D708AE}"/>
              </a:ext>
            </a:extLst>
          </p:cNvPr>
          <p:cNvSpPr/>
          <p:nvPr/>
        </p:nvSpPr>
        <p:spPr>
          <a:xfrm>
            <a:off x="7479753" y="919376"/>
            <a:ext cx="116613" cy="4248455"/>
          </a:xfrm>
          <a:prstGeom prst="roundRect">
            <a:avLst>
              <a:gd name="adj" fmla="val 50000"/>
            </a:avLst>
          </a:prstGeom>
          <a:solidFill>
            <a:schemeClr val="accent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20" name="矢印: 五方向 57">
            <a:extLst>
              <a:ext uri="{FF2B5EF4-FFF2-40B4-BE49-F238E27FC236}">
                <a16:creationId xmlns:a16="http://schemas.microsoft.com/office/drawing/2014/main" id="{A56B48B2-7F96-4C31-A3D5-8DEEBA056F3F}"/>
              </a:ext>
            </a:extLst>
          </p:cNvPr>
          <p:cNvSpPr/>
          <p:nvPr/>
        </p:nvSpPr>
        <p:spPr>
          <a:xfrm>
            <a:off x="7596367" y="1367446"/>
            <a:ext cx="2157233" cy="479212"/>
          </a:xfrm>
          <a:prstGeom prst="homePlate">
            <a:avLst/>
          </a:prstGeom>
          <a:solidFill>
            <a:schemeClr val="accent6"/>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04</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21" name="テキスト ボックス 20">
            <a:extLst>
              <a:ext uri="{FF2B5EF4-FFF2-40B4-BE49-F238E27FC236}">
                <a16:creationId xmlns:a16="http://schemas.microsoft.com/office/drawing/2014/main" id="{C1596D26-9253-4DCE-9AC2-8A7299F14677}"/>
              </a:ext>
            </a:extLst>
          </p:cNvPr>
          <p:cNvSpPr txBox="1"/>
          <p:nvPr/>
        </p:nvSpPr>
        <p:spPr>
          <a:xfrm>
            <a:off x="7596367" y="882048"/>
            <a:ext cx="2157233" cy="469359"/>
          </a:xfrm>
          <a:prstGeom prst="rect">
            <a:avLst/>
          </a:prstGeom>
          <a:noFill/>
        </p:spPr>
        <p:txBody>
          <a:bodyPr wrap="square" rtlCol="0">
            <a:spAutoFit/>
          </a:bodyPr>
          <a:lstStyle/>
          <a:p>
            <a:pPr algn="ctr" defTabSz="457200">
              <a:lnSpc>
                <a:spcPct val="130000"/>
              </a:lnSpc>
              <a:spcAft>
                <a:spcPts val="600"/>
              </a:spcAft>
            </a:pPr>
            <a:r>
              <a:rPr kumimoji="1" lang="ja-JP" altLang="en-US" sz="2000" b="1" dirty="0" smtClean="0">
                <a:solidFill>
                  <a:schemeClr val="accent6"/>
                </a:solidFill>
                <a:latin typeface="メイリオ"/>
                <a:ea typeface="メイリオ"/>
              </a:rPr>
              <a:t>健康アプリ</a:t>
            </a:r>
            <a:endParaRPr kumimoji="1" lang="ja-JP" altLang="en-US" sz="2000" b="1" dirty="0">
              <a:solidFill>
                <a:schemeClr val="accent6"/>
              </a:solidFill>
              <a:latin typeface="メイリオ"/>
              <a:ea typeface="メイリオ"/>
            </a:endParaRPr>
          </a:p>
        </p:txBody>
      </p:sp>
      <p:grpSp>
        <p:nvGrpSpPr>
          <p:cNvPr id="24" name="Google Shape;12767;p57">
            <a:extLst>
              <a:ext uri="{FF2B5EF4-FFF2-40B4-BE49-F238E27FC236}">
                <a16:creationId xmlns:a16="http://schemas.microsoft.com/office/drawing/2014/main" id="{FE0E4D9F-4018-488C-811F-1DBD6F2717B7}"/>
              </a:ext>
            </a:extLst>
          </p:cNvPr>
          <p:cNvGrpSpPr/>
          <p:nvPr/>
        </p:nvGrpSpPr>
        <p:grpSpPr>
          <a:xfrm>
            <a:off x="1922510" y="6295948"/>
            <a:ext cx="2633012" cy="212954"/>
            <a:chOff x="1992200" y="1937275"/>
            <a:chExt cx="2295850" cy="67300"/>
          </a:xfrm>
          <a:solidFill>
            <a:srgbClr val="C00000"/>
          </a:solidFill>
        </p:grpSpPr>
        <p:sp>
          <p:nvSpPr>
            <p:cNvPr id="25" name="Google Shape;12768;p57">
              <a:extLst>
                <a:ext uri="{FF2B5EF4-FFF2-40B4-BE49-F238E27FC236}">
                  <a16:creationId xmlns:a16="http://schemas.microsoft.com/office/drawing/2014/main" id="{8BCACE76-6B4D-4349-A03E-AC77E70AC360}"/>
                </a:ext>
              </a:extLst>
            </p:cNvPr>
            <p:cNvSpPr/>
            <p:nvPr/>
          </p:nvSpPr>
          <p:spPr>
            <a:xfrm>
              <a:off x="3934400" y="1961975"/>
              <a:ext cx="3600" cy="625"/>
            </a:xfrm>
            <a:custGeom>
              <a:avLst/>
              <a:gdLst/>
              <a:ahLst/>
              <a:cxnLst/>
              <a:rect l="l" t="t" r="r" b="b"/>
              <a:pathLst>
                <a:path w="144" h="25" extrusionOk="0">
                  <a:moveTo>
                    <a:pt x="96" y="1"/>
                  </a:moveTo>
                  <a:cubicBezTo>
                    <a:pt x="60" y="1"/>
                    <a:pt x="25" y="1"/>
                    <a:pt x="1" y="13"/>
                  </a:cubicBezTo>
                  <a:lnTo>
                    <a:pt x="144" y="24"/>
                  </a:lnTo>
                  <a:cubicBezTo>
                    <a:pt x="108" y="13"/>
                    <a:pt x="96" y="13"/>
                    <a:pt x="96"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6" name="Google Shape;12769;p57">
              <a:extLst>
                <a:ext uri="{FF2B5EF4-FFF2-40B4-BE49-F238E27FC236}">
                  <a16:creationId xmlns:a16="http://schemas.microsoft.com/office/drawing/2014/main" id="{5B7F76C0-A6C9-4F9A-8DC1-135D79D5B9DC}"/>
                </a:ext>
              </a:extLst>
            </p:cNvPr>
            <p:cNvSpPr/>
            <p:nvPr/>
          </p:nvSpPr>
          <p:spPr>
            <a:xfrm>
              <a:off x="4167475" y="1942025"/>
              <a:ext cx="1500" cy="925"/>
            </a:xfrm>
            <a:custGeom>
              <a:avLst/>
              <a:gdLst/>
              <a:ahLst/>
              <a:cxnLst/>
              <a:rect l="l" t="t" r="r" b="b"/>
              <a:pathLst>
                <a:path w="60" h="37" extrusionOk="0">
                  <a:moveTo>
                    <a:pt x="12" y="1"/>
                  </a:moveTo>
                  <a:lnTo>
                    <a:pt x="12" y="1"/>
                  </a:lnTo>
                  <a:cubicBezTo>
                    <a:pt x="0" y="25"/>
                    <a:pt x="0" y="25"/>
                    <a:pt x="36" y="37"/>
                  </a:cubicBezTo>
                  <a:lnTo>
                    <a:pt x="60" y="37"/>
                  </a:lnTo>
                  <a:cubicBezTo>
                    <a:pt x="36" y="25"/>
                    <a:pt x="12" y="13"/>
                    <a:pt x="12"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7" name="Google Shape;12770;p57">
              <a:extLst>
                <a:ext uri="{FF2B5EF4-FFF2-40B4-BE49-F238E27FC236}">
                  <a16:creationId xmlns:a16="http://schemas.microsoft.com/office/drawing/2014/main" id="{BFBAA99A-ED68-4C74-A860-43028C175EB2}"/>
                </a:ext>
              </a:extLst>
            </p:cNvPr>
            <p:cNvSpPr/>
            <p:nvPr/>
          </p:nvSpPr>
          <p:spPr>
            <a:xfrm>
              <a:off x="4107650" y="1947100"/>
              <a:ext cx="2700" cy="625"/>
            </a:xfrm>
            <a:custGeom>
              <a:avLst/>
              <a:gdLst/>
              <a:ahLst/>
              <a:cxnLst/>
              <a:rect l="l" t="t" r="r" b="b"/>
              <a:pathLst>
                <a:path w="108" h="25" extrusionOk="0">
                  <a:moveTo>
                    <a:pt x="0" y="0"/>
                  </a:moveTo>
                  <a:cubicBezTo>
                    <a:pt x="0" y="12"/>
                    <a:pt x="48" y="12"/>
                    <a:pt x="107" y="24"/>
                  </a:cubicBezTo>
                  <a:cubicBezTo>
                    <a:pt x="72" y="12"/>
                    <a:pt x="36" y="12"/>
                    <a:pt x="0"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8" name="Google Shape;12771;p57">
              <a:extLst>
                <a:ext uri="{FF2B5EF4-FFF2-40B4-BE49-F238E27FC236}">
                  <a16:creationId xmlns:a16="http://schemas.microsoft.com/office/drawing/2014/main" id="{BD6FEC74-4F4E-473A-82BD-98942FD909EF}"/>
                </a:ext>
              </a:extLst>
            </p:cNvPr>
            <p:cNvSpPr/>
            <p:nvPr/>
          </p:nvSpPr>
          <p:spPr>
            <a:xfrm>
              <a:off x="3961800" y="1962575"/>
              <a:ext cx="8050" cy="1300"/>
            </a:xfrm>
            <a:custGeom>
              <a:avLst/>
              <a:gdLst/>
              <a:ahLst/>
              <a:cxnLst/>
              <a:rect l="l" t="t" r="r" b="b"/>
              <a:pathLst>
                <a:path w="322" h="52" extrusionOk="0">
                  <a:moveTo>
                    <a:pt x="0" y="0"/>
                  </a:moveTo>
                  <a:lnTo>
                    <a:pt x="0" y="0"/>
                  </a:lnTo>
                  <a:cubicBezTo>
                    <a:pt x="30" y="30"/>
                    <a:pt x="115" y="51"/>
                    <a:pt x="238" y="51"/>
                  </a:cubicBezTo>
                  <a:cubicBezTo>
                    <a:pt x="264" y="51"/>
                    <a:pt x="292" y="50"/>
                    <a:pt x="322" y="48"/>
                  </a:cubicBezTo>
                  <a:cubicBezTo>
                    <a:pt x="215" y="36"/>
                    <a:pt x="107" y="24"/>
                    <a:pt x="0"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29" name="Google Shape;12772;p57">
              <a:extLst>
                <a:ext uri="{FF2B5EF4-FFF2-40B4-BE49-F238E27FC236}">
                  <a16:creationId xmlns:a16="http://schemas.microsoft.com/office/drawing/2014/main" id="{B5C1E679-A98B-42C2-A20D-41744B16E3B7}"/>
                </a:ext>
              </a:extLst>
            </p:cNvPr>
            <p:cNvSpPr/>
            <p:nvPr/>
          </p:nvSpPr>
          <p:spPr>
            <a:xfrm>
              <a:off x="4110325" y="1947700"/>
              <a:ext cx="8050" cy="900"/>
            </a:xfrm>
            <a:custGeom>
              <a:avLst/>
              <a:gdLst/>
              <a:ahLst/>
              <a:cxnLst/>
              <a:rect l="l" t="t" r="r" b="b"/>
              <a:pathLst>
                <a:path w="322" h="36" extrusionOk="0">
                  <a:moveTo>
                    <a:pt x="0" y="0"/>
                  </a:moveTo>
                  <a:cubicBezTo>
                    <a:pt x="96" y="24"/>
                    <a:pt x="203" y="24"/>
                    <a:pt x="322" y="36"/>
                  </a:cubicBezTo>
                  <a:cubicBezTo>
                    <a:pt x="239" y="24"/>
                    <a:pt x="108" y="12"/>
                    <a:pt x="0"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0" name="Google Shape;12773;p57">
              <a:extLst>
                <a:ext uri="{FF2B5EF4-FFF2-40B4-BE49-F238E27FC236}">
                  <a16:creationId xmlns:a16="http://schemas.microsoft.com/office/drawing/2014/main" id="{EE3554EB-164B-4FD4-815C-40F9E59315B1}"/>
                </a:ext>
              </a:extLst>
            </p:cNvPr>
            <p:cNvSpPr/>
            <p:nvPr/>
          </p:nvSpPr>
          <p:spPr>
            <a:xfrm>
              <a:off x="4272250" y="1941750"/>
              <a:ext cx="5675" cy="900"/>
            </a:xfrm>
            <a:custGeom>
              <a:avLst/>
              <a:gdLst/>
              <a:ahLst/>
              <a:cxnLst/>
              <a:rect l="l" t="t" r="r" b="b"/>
              <a:pathLst>
                <a:path w="227" h="36" extrusionOk="0">
                  <a:moveTo>
                    <a:pt x="12" y="0"/>
                  </a:moveTo>
                  <a:cubicBezTo>
                    <a:pt x="12" y="12"/>
                    <a:pt x="0" y="12"/>
                    <a:pt x="0" y="24"/>
                  </a:cubicBezTo>
                  <a:lnTo>
                    <a:pt x="227" y="36"/>
                  </a:lnTo>
                  <a:cubicBezTo>
                    <a:pt x="167" y="24"/>
                    <a:pt x="96" y="12"/>
                    <a:pt x="12"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1" name="Google Shape;12774;p57">
              <a:extLst>
                <a:ext uri="{FF2B5EF4-FFF2-40B4-BE49-F238E27FC236}">
                  <a16:creationId xmlns:a16="http://schemas.microsoft.com/office/drawing/2014/main" id="{6F2F537B-3F23-4A19-90CE-6703AA7A7F65}"/>
                </a:ext>
              </a:extLst>
            </p:cNvPr>
            <p:cNvSpPr/>
            <p:nvPr/>
          </p:nvSpPr>
          <p:spPr>
            <a:xfrm>
              <a:off x="2018400" y="1992050"/>
              <a:ext cx="5975" cy="1500"/>
            </a:xfrm>
            <a:custGeom>
              <a:avLst/>
              <a:gdLst/>
              <a:ahLst/>
              <a:cxnLst/>
              <a:rect l="l" t="t" r="r" b="b"/>
              <a:pathLst>
                <a:path w="239" h="60" extrusionOk="0">
                  <a:moveTo>
                    <a:pt x="203" y="0"/>
                  </a:moveTo>
                  <a:lnTo>
                    <a:pt x="203" y="0"/>
                  </a:lnTo>
                  <a:cubicBezTo>
                    <a:pt x="167" y="24"/>
                    <a:pt x="107" y="36"/>
                    <a:pt x="0" y="60"/>
                  </a:cubicBezTo>
                  <a:cubicBezTo>
                    <a:pt x="203" y="48"/>
                    <a:pt x="238" y="24"/>
                    <a:pt x="203"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2" name="Google Shape;12775;p57">
              <a:extLst>
                <a:ext uri="{FF2B5EF4-FFF2-40B4-BE49-F238E27FC236}">
                  <a16:creationId xmlns:a16="http://schemas.microsoft.com/office/drawing/2014/main" id="{5141496C-1A58-4687-9372-5BDB689606C0}"/>
                </a:ext>
              </a:extLst>
            </p:cNvPr>
            <p:cNvSpPr/>
            <p:nvPr/>
          </p:nvSpPr>
          <p:spPr>
            <a:xfrm>
              <a:off x="2142225" y="1993525"/>
              <a:ext cx="3300" cy="625"/>
            </a:xfrm>
            <a:custGeom>
              <a:avLst/>
              <a:gdLst/>
              <a:ahLst/>
              <a:cxnLst/>
              <a:rect l="l" t="t" r="r" b="b"/>
              <a:pathLst>
                <a:path w="132" h="25" extrusionOk="0">
                  <a:moveTo>
                    <a:pt x="107" y="1"/>
                  </a:moveTo>
                  <a:cubicBezTo>
                    <a:pt x="72" y="13"/>
                    <a:pt x="36" y="13"/>
                    <a:pt x="0" y="24"/>
                  </a:cubicBezTo>
                  <a:cubicBezTo>
                    <a:pt x="72" y="13"/>
                    <a:pt x="131" y="1"/>
                    <a:pt x="107"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3" name="Google Shape;12776;p57">
              <a:extLst>
                <a:ext uri="{FF2B5EF4-FFF2-40B4-BE49-F238E27FC236}">
                  <a16:creationId xmlns:a16="http://schemas.microsoft.com/office/drawing/2014/main" id="{3F623F1E-0777-44B5-8DA2-0DA50BFABAA4}"/>
                </a:ext>
              </a:extLst>
            </p:cNvPr>
            <p:cNvSpPr/>
            <p:nvPr/>
          </p:nvSpPr>
          <p:spPr>
            <a:xfrm>
              <a:off x="2070775" y="1982825"/>
              <a:ext cx="1525" cy="600"/>
            </a:xfrm>
            <a:custGeom>
              <a:avLst/>
              <a:gdLst/>
              <a:ahLst/>
              <a:cxnLst/>
              <a:rect l="l" t="t" r="r" b="b"/>
              <a:pathLst>
                <a:path w="61" h="24" extrusionOk="0">
                  <a:moveTo>
                    <a:pt x="13" y="0"/>
                  </a:moveTo>
                  <a:cubicBezTo>
                    <a:pt x="1" y="0"/>
                    <a:pt x="1" y="12"/>
                    <a:pt x="60" y="24"/>
                  </a:cubicBezTo>
                  <a:cubicBezTo>
                    <a:pt x="48" y="12"/>
                    <a:pt x="37" y="0"/>
                    <a:pt x="13"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4" name="Google Shape;12777;p57">
              <a:extLst>
                <a:ext uri="{FF2B5EF4-FFF2-40B4-BE49-F238E27FC236}">
                  <a16:creationId xmlns:a16="http://schemas.microsoft.com/office/drawing/2014/main" id="{398B3A34-903C-45AB-A029-91134D7B2A19}"/>
                </a:ext>
              </a:extLst>
            </p:cNvPr>
            <p:cNvSpPr/>
            <p:nvPr/>
          </p:nvSpPr>
          <p:spPr>
            <a:xfrm>
              <a:off x="2955725" y="1950375"/>
              <a:ext cx="3000" cy="900"/>
            </a:xfrm>
            <a:custGeom>
              <a:avLst/>
              <a:gdLst/>
              <a:ahLst/>
              <a:cxnLst/>
              <a:rect l="l" t="t" r="r" b="b"/>
              <a:pathLst>
                <a:path w="120" h="36" extrusionOk="0">
                  <a:moveTo>
                    <a:pt x="0" y="0"/>
                  </a:moveTo>
                  <a:lnTo>
                    <a:pt x="0" y="0"/>
                  </a:lnTo>
                  <a:cubicBezTo>
                    <a:pt x="24" y="24"/>
                    <a:pt x="60" y="24"/>
                    <a:pt x="119" y="36"/>
                  </a:cubicBezTo>
                  <a:lnTo>
                    <a:pt x="0"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5" name="Google Shape;12778;p57">
              <a:extLst>
                <a:ext uri="{FF2B5EF4-FFF2-40B4-BE49-F238E27FC236}">
                  <a16:creationId xmlns:a16="http://schemas.microsoft.com/office/drawing/2014/main" id="{6FC509F4-3F7A-48C7-9010-79BB8AA78B59}"/>
                </a:ext>
              </a:extLst>
            </p:cNvPr>
            <p:cNvSpPr/>
            <p:nvPr/>
          </p:nvSpPr>
          <p:spPr>
            <a:xfrm>
              <a:off x="3125375" y="1948000"/>
              <a:ext cx="1525" cy="25"/>
            </a:xfrm>
            <a:custGeom>
              <a:avLst/>
              <a:gdLst/>
              <a:ahLst/>
              <a:cxnLst/>
              <a:rect l="l" t="t" r="r" b="b"/>
              <a:pathLst>
                <a:path w="61" h="1" extrusionOk="0">
                  <a:moveTo>
                    <a:pt x="1" y="0"/>
                  </a:moveTo>
                  <a:cubicBezTo>
                    <a:pt x="24" y="0"/>
                    <a:pt x="48" y="0"/>
                    <a:pt x="60" y="0"/>
                  </a:cubicBezTo>
                  <a:cubicBezTo>
                    <a:pt x="48" y="0"/>
                    <a:pt x="24" y="0"/>
                    <a:pt x="1"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6" name="Google Shape;12779;p57">
              <a:extLst>
                <a:ext uri="{FF2B5EF4-FFF2-40B4-BE49-F238E27FC236}">
                  <a16:creationId xmlns:a16="http://schemas.microsoft.com/office/drawing/2014/main" id="{8CFDA73C-BC16-4EE9-B9D4-138154C86573}"/>
                </a:ext>
              </a:extLst>
            </p:cNvPr>
            <p:cNvSpPr/>
            <p:nvPr/>
          </p:nvSpPr>
          <p:spPr>
            <a:xfrm>
              <a:off x="3126875" y="1948000"/>
              <a:ext cx="3600" cy="25"/>
            </a:xfrm>
            <a:custGeom>
              <a:avLst/>
              <a:gdLst/>
              <a:ahLst/>
              <a:cxnLst/>
              <a:rect l="l" t="t" r="r" b="b"/>
              <a:pathLst>
                <a:path w="144" h="1" extrusionOk="0">
                  <a:moveTo>
                    <a:pt x="143" y="0"/>
                  </a:moveTo>
                  <a:cubicBezTo>
                    <a:pt x="95" y="0"/>
                    <a:pt x="48" y="0"/>
                    <a:pt x="0" y="0"/>
                  </a:cubicBezTo>
                  <a:cubicBezTo>
                    <a:pt x="60" y="0"/>
                    <a:pt x="119" y="0"/>
                    <a:pt x="143"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7" name="Google Shape;12780;p57">
              <a:extLst>
                <a:ext uri="{FF2B5EF4-FFF2-40B4-BE49-F238E27FC236}">
                  <a16:creationId xmlns:a16="http://schemas.microsoft.com/office/drawing/2014/main" id="{526161C3-0EFC-40B6-A7B9-A64859D6D846}"/>
                </a:ext>
              </a:extLst>
            </p:cNvPr>
            <p:cNvSpPr/>
            <p:nvPr/>
          </p:nvSpPr>
          <p:spPr>
            <a:xfrm>
              <a:off x="2588100" y="2001875"/>
              <a:ext cx="11650" cy="600"/>
            </a:xfrm>
            <a:custGeom>
              <a:avLst/>
              <a:gdLst/>
              <a:ahLst/>
              <a:cxnLst/>
              <a:rect l="l" t="t" r="r" b="b"/>
              <a:pathLst>
                <a:path w="466" h="24" extrusionOk="0">
                  <a:moveTo>
                    <a:pt x="465" y="0"/>
                  </a:moveTo>
                  <a:cubicBezTo>
                    <a:pt x="310" y="0"/>
                    <a:pt x="156" y="12"/>
                    <a:pt x="1" y="24"/>
                  </a:cubicBezTo>
                  <a:lnTo>
                    <a:pt x="25" y="24"/>
                  </a:lnTo>
                  <a:cubicBezTo>
                    <a:pt x="275" y="24"/>
                    <a:pt x="406" y="12"/>
                    <a:pt x="465"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8" name="Google Shape;12781;p57">
              <a:extLst>
                <a:ext uri="{FF2B5EF4-FFF2-40B4-BE49-F238E27FC236}">
                  <a16:creationId xmlns:a16="http://schemas.microsoft.com/office/drawing/2014/main" id="{5A36E5E6-3D7D-42BC-BB99-C417E3E6ECAA}"/>
                </a:ext>
              </a:extLst>
            </p:cNvPr>
            <p:cNvSpPr/>
            <p:nvPr/>
          </p:nvSpPr>
          <p:spPr>
            <a:xfrm>
              <a:off x="2734250" y="1989075"/>
              <a:ext cx="925" cy="300"/>
            </a:xfrm>
            <a:custGeom>
              <a:avLst/>
              <a:gdLst/>
              <a:ahLst/>
              <a:cxnLst/>
              <a:rect l="l" t="t" r="r" b="b"/>
              <a:pathLst>
                <a:path w="37" h="12" extrusionOk="0">
                  <a:moveTo>
                    <a:pt x="25" y="0"/>
                  </a:moveTo>
                  <a:cubicBezTo>
                    <a:pt x="13" y="0"/>
                    <a:pt x="1" y="0"/>
                    <a:pt x="1" y="12"/>
                  </a:cubicBezTo>
                  <a:cubicBezTo>
                    <a:pt x="13" y="0"/>
                    <a:pt x="25" y="0"/>
                    <a:pt x="37"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39" name="Google Shape;12782;p57">
              <a:extLst>
                <a:ext uri="{FF2B5EF4-FFF2-40B4-BE49-F238E27FC236}">
                  <a16:creationId xmlns:a16="http://schemas.microsoft.com/office/drawing/2014/main" id="{6FC581EC-2DB7-452B-972E-0866051BB522}"/>
                </a:ext>
              </a:extLst>
            </p:cNvPr>
            <p:cNvSpPr/>
            <p:nvPr/>
          </p:nvSpPr>
          <p:spPr>
            <a:xfrm>
              <a:off x="2575300" y="2003950"/>
              <a:ext cx="2425" cy="625"/>
            </a:xfrm>
            <a:custGeom>
              <a:avLst/>
              <a:gdLst/>
              <a:ahLst/>
              <a:cxnLst/>
              <a:rect l="l" t="t" r="r" b="b"/>
              <a:pathLst>
                <a:path w="97" h="25" extrusionOk="0">
                  <a:moveTo>
                    <a:pt x="72" y="0"/>
                  </a:moveTo>
                  <a:cubicBezTo>
                    <a:pt x="49" y="12"/>
                    <a:pt x="13" y="12"/>
                    <a:pt x="1" y="24"/>
                  </a:cubicBezTo>
                  <a:cubicBezTo>
                    <a:pt x="96" y="24"/>
                    <a:pt x="96" y="12"/>
                    <a:pt x="72"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0" name="Google Shape;12783;p57">
              <a:extLst>
                <a:ext uri="{FF2B5EF4-FFF2-40B4-BE49-F238E27FC236}">
                  <a16:creationId xmlns:a16="http://schemas.microsoft.com/office/drawing/2014/main" id="{1B054131-DF4C-4BBA-836F-3ECBCAA946A6}"/>
                </a:ext>
              </a:extLst>
            </p:cNvPr>
            <p:cNvSpPr/>
            <p:nvPr/>
          </p:nvSpPr>
          <p:spPr>
            <a:xfrm>
              <a:off x="3902550" y="1968225"/>
              <a:ext cx="2700" cy="325"/>
            </a:xfrm>
            <a:custGeom>
              <a:avLst/>
              <a:gdLst/>
              <a:ahLst/>
              <a:cxnLst/>
              <a:rect l="l" t="t" r="r" b="b"/>
              <a:pathLst>
                <a:path w="108" h="13" extrusionOk="0">
                  <a:moveTo>
                    <a:pt x="108" y="1"/>
                  </a:moveTo>
                  <a:lnTo>
                    <a:pt x="108" y="1"/>
                  </a:lnTo>
                  <a:cubicBezTo>
                    <a:pt x="72" y="13"/>
                    <a:pt x="48" y="13"/>
                    <a:pt x="1" y="13"/>
                  </a:cubicBezTo>
                  <a:cubicBezTo>
                    <a:pt x="48" y="13"/>
                    <a:pt x="84" y="13"/>
                    <a:pt x="108"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1" name="Google Shape;12784;p57">
              <a:extLst>
                <a:ext uri="{FF2B5EF4-FFF2-40B4-BE49-F238E27FC236}">
                  <a16:creationId xmlns:a16="http://schemas.microsoft.com/office/drawing/2014/main" id="{1BAC7A28-00C6-415A-B56D-7E9E76355662}"/>
                </a:ext>
              </a:extLst>
            </p:cNvPr>
            <p:cNvSpPr/>
            <p:nvPr/>
          </p:nvSpPr>
          <p:spPr>
            <a:xfrm>
              <a:off x="2725025" y="1986600"/>
              <a:ext cx="15125" cy="2500"/>
            </a:xfrm>
            <a:custGeom>
              <a:avLst/>
              <a:gdLst/>
              <a:ahLst/>
              <a:cxnLst/>
              <a:rect l="l" t="t" r="r" b="b"/>
              <a:pathLst>
                <a:path w="605" h="100" extrusionOk="0">
                  <a:moveTo>
                    <a:pt x="290" y="1"/>
                  </a:moveTo>
                  <a:cubicBezTo>
                    <a:pt x="186" y="1"/>
                    <a:pt x="75" y="7"/>
                    <a:pt x="1" y="16"/>
                  </a:cubicBezTo>
                  <a:lnTo>
                    <a:pt x="394" y="99"/>
                  </a:lnTo>
                  <a:cubicBezTo>
                    <a:pt x="441" y="87"/>
                    <a:pt x="489" y="75"/>
                    <a:pt x="560" y="51"/>
                  </a:cubicBezTo>
                  <a:cubicBezTo>
                    <a:pt x="604" y="15"/>
                    <a:pt x="456" y="1"/>
                    <a:pt x="290"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2" name="Google Shape;12785;p57">
              <a:extLst>
                <a:ext uri="{FF2B5EF4-FFF2-40B4-BE49-F238E27FC236}">
                  <a16:creationId xmlns:a16="http://schemas.microsoft.com/office/drawing/2014/main" id="{25E5A8C6-D8DE-4603-85A3-6A6B17DB230C}"/>
                </a:ext>
              </a:extLst>
            </p:cNvPr>
            <p:cNvSpPr/>
            <p:nvPr/>
          </p:nvSpPr>
          <p:spPr>
            <a:xfrm>
              <a:off x="2569950" y="2001275"/>
              <a:ext cx="18475" cy="2700"/>
            </a:xfrm>
            <a:custGeom>
              <a:avLst/>
              <a:gdLst/>
              <a:ahLst/>
              <a:cxnLst/>
              <a:rect l="l" t="t" r="r" b="b"/>
              <a:pathLst>
                <a:path w="739" h="108" extrusionOk="0">
                  <a:moveTo>
                    <a:pt x="524" y="0"/>
                  </a:moveTo>
                  <a:cubicBezTo>
                    <a:pt x="1" y="0"/>
                    <a:pt x="239" y="72"/>
                    <a:pt x="286" y="107"/>
                  </a:cubicBezTo>
                  <a:cubicBezTo>
                    <a:pt x="393" y="72"/>
                    <a:pt x="548" y="60"/>
                    <a:pt x="739" y="48"/>
                  </a:cubicBezTo>
                  <a:lnTo>
                    <a:pt x="524"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3" name="Google Shape;12786;p57">
              <a:extLst>
                <a:ext uri="{FF2B5EF4-FFF2-40B4-BE49-F238E27FC236}">
                  <a16:creationId xmlns:a16="http://schemas.microsoft.com/office/drawing/2014/main" id="{FE873D94-927A-4B0F-8BE3-03157CAAE58A}"/>
                </a:ext>
              </a:extLst>
            </p:cNvPr>
            <p:cNvSpPr/>
            <p:nvPr/>
          </p:nvSpPr>
          <p:spPr>
            <a:xfrm>
              <a:off x="1992200" y="1937275"/>
              <a:ext cx="2295850" cy="66200"/>
            </a:xfrm>
            <a:custGeom>
              <a:avLst/>
              <a:gdLst/>
              <a:ahLst/>
              <a:cxnLst/>
              <a:rect l="l" t="t" r="r" b="b"/>
              <a:pathLst>
                <a:path w="91834" h="2648" extrusionOk="0">
                  <a:moveTo>
                    <a:pt x="70160" y="1341"/>
                  </a:moveTo>
                  <a:cubicBezTo>
                    <a:pt x="70126" y="1342"/>
                    <a:pt x="70088" y="1344"/>
                    <a:pt x="70045" y="1346"/>
                  </a:cubicBezTo>
                  <a:cubicBezTo>
                    <a:pt x="70086" y="1344"/>
                    <a:pt x="70124" y="1343"/>
                    <a:pt x="70160" y="1341"/>
                  </a:cubicBezTo>
                  <a:close/>
                  <a:moveTo>
                    <a:pt x="74237" y="1594"/>
                  </a:moveTo>
                  <a:lnTo>
                    <a:pt x="74237" y="1594"/>
                  </a:lnTo>
                  <a:cubicBezTo>
                    <a:pt x="74199" y="1595"/>
                    <a:pt x="74159" y="1595"/>
                    <a:pt x="74117" y="1596"/>
                  </a:cubicBezTo>
                  <a:cubicBezTo>
                    <a:pt x="74163" y="1596"/>
                    <a:pt x="74203" y="1595"/>
                    <a:pt x="74237" y="1594"/>
                  </a:cubicBezTo>
                  <a:close/>
                  <a:moveTo>
                    <a:pt x="4482" y="2250"/>
                  </a:moveTo>
                  <a:cubicBezTo>
                    <a:pt x="4480" y="2250"/>
                    <a:pt x="4479" y="2251"/>
                    <a:pt x="4477" y="2251"/>
                  </a:cubicBezTo>
                  <a:cubicBezTo>
                    <a:pt x="4479" y="2251"/>
                    <a:pt x="4480" y="2250"/>
                    <a:pt x="4482" y="2250"/>
                  </a:cubicBezTo>
                  <a:close/>
                  <a:moveTo>
                    <a:pt x="11396" y="2271"/>
                  </a:moveTo>
                  <a:lnTo>
                    <a:pt x="11396" y="2271"/>
                  </a:lnTo>
                  <a:cubicBezTo>
                    <a:pt x="11395" y="2272"/>
                    <a:pt x="11395" y="2273"/>
                    <a:pt x="11395" y="2274"/>
                  </a:cubicBezTo>
                  <a:cubicBezTo>
                    <a:pt x="11395" y="2273"/>
                    <a:pt x="11396" y="2272"/>
                    <a:pt x="11396" y="2271"/>
                  </a:cubicBezTo>
                  <a:close/>
                  <a:moveTo>
                    <a:pt x="91833" y="0"/>
                  </a:moveTo>
                  <a:cubicBezTo>
                    <a:pt x="91452" y="12"/>
                    <a:pt x="90988" y="48"/>
                    <a:pt x="90536" y="60"/>
                  </a:cubicBezTo>
                  <a:cubicBezTo>
                    <a:pt x="90583" y="108"/>
                    <a:pt x="89869" y="215"/>
                    <a:pt x="90571" y="227"/>
                  </a:cubicBezTo>
                  <a:cubicBezTo>
                    <a:pt x="90559" y="286"/>
                    <a:pt x="90143" y="322"/>
                    <a:pt x="89869" y="322"/>
                  </a:cubicBezTo>
                  <a:cubicBezTo>
                    <a:pt x="89988" y="298"/>
                    <a:pt x="89464" y="191"/>
                    <a:pt x="89797" y="131"/>
                  </a:cubicBezTo>
                  <a:lnTo>
                    <a:pt x="89797" y="131"/>
                  </a:lnTo>
                  <a:cubicBezTo>
                    <a:pt x="89677" y="146"/>
                    <a:pt x="89614" y="151"/>
                    <a:pt x="89566" y="151"/>
                  </a:cubicBezTo>
                  <a:cubicBezTo>
                    <a:pt x="89502" y="151"/>
                    <a:pt x="89462" y="143"/>
                    <a:pt x="89339" y="143"/>
                  </a:cubicBezTo>
                  <a:cubicBezTo>
                    <a:pt x="89265" y="143"/>
                    <a:pt x="89160" y="146"/>
                    <a:pt x="89000" y="155"/>
                  </a:cubicBezTo>
                  <a:cubicBezTo>
                    <a:pt x="89095" y="108"/>
                    <a:pt x="87785" y="155"/>
                    <a:pt x="87869" y="36"/>
                  </a:cubicBezTo>
                  <a:lnTo>
                    <a:pt x="87869" y="36"/>
                  </a:lnTo>
                  <a:cubicBezTo>
                    <a:pt x="87642" y="84"/>
                    <a:pt x="87881" y="215"/>
                    <a:pt x="87071" y="227"/>
                  </a:cubicBezTo>
                  <a:cubicBezTo>
                    <a:pt x="87261" y="310"/>
                    <a:pt x="88166" y="322"/>
                    <a:pt x="87559" y="417"/>
                  </a:cubicBezTo>
                  <a:lnTo>
                    <a:pt x="87952" y="358"/>
                  </a:lnTo>
                  <a:lnTo>
                    <a:pt x="87952" y="358"/>
                  </a:lnTo>
                  <a:cubicBezTo>
                    <a:pt x="88508" y="393"/>
                    <a:pt x="87806" y="452"/>
                    <a:pt x="88522" y="488"/>
                  </a:cubicBezTo>
                  <a:lnTo>
                    <a:pt x="88522" y="488"/>
                  </a:lnTo>
                  <a:cubicBezTo>
                    <a:pt x="88500" y="487"/>
                    <a:pt x="88475" y="487"/>
                    <a:pt x="88449" y="487"/>
                  </a:cubicBezTo>
                  <a:cubicBezTo>
                    <a:pt x="88326" y="487"/>
                    <a:pt x="88167" y="495"/>
                    <a:pt x="88034" y="495"/>
                  </a:cubicBezTo>
                  <a:cubicBezTo>
                    <a:pt x="87920" y="495"/>
                    <a:pt x="87824" y="489"/>
                    <a:pt x="87785" y="465"/>
                  </a:cubicBezTo>
                  <a:lnTo>
                    <a:pt x="87785" y="465"/>
                  </a:lnTo>
                  <a:cubicBezTo>
                    <a:pt x="87976" y="643"/>
                    <a:pt x="86690" y="560"/>
                    <a:pt x="86654" y="691"/>
                  </a:cubicBezTo>
                  <a:cubicBezTo>
                    <a:pt x="86547" y="650"/>
                    <a:pt x="86412" y="637"/>
                    <a:pt x="86205" y="637"/>
                  </a:cubicBezTo>
                  <a:cubicBezTo>
                    <a:pt x="86112" y="637"/>
                    <a:pt x="86005" y="640"/>
                    <a:pt x="85880" y="643"/>
                  </a:cubicBezTo>
                  <a:cubicBezTo>
                    <a:pt x="85940" y="596"/>
                    <a:pt x="85714" y="548"/>
                    <a:pt x="86023" y="512"/>
                  </a:cubicBezTo>
                  <a:cubicBezTo>
                    <a:pt x="86285" y="524"/>
                    <a:pt x="86476" y="512"/>
                    <a:pt x="86761" y="548"/>
                  </a:cubicBezTo>
                  <a:cubicBezTo>
                    <a:pt x="86684" y="465"/>
                    <a:pt x="86454" y="447"/>
                    <a:pt x="86163" y="447"/>
                  </a:cubicBezTo>
                  <a:cubicBezTo>
                    <a:pt x="85918" y="447"/>
                    <a:pt x="85629" y="460"/>
                    <a:pt x="85352" y="460"/>
                  </a:cubicBezTo>
                  <a:cubicBezTo>
                    <a:pt x="85247" y="460"/>
                    <a:pt x="85145" y="458"/>
                    <a:pt x="85047" y="453"/>
                  </a:cubicBezTo>
                  <a:lnTo>
                    <a:pt x="85047" y="453"/>
                  </a:lnTo>
                  <a:cubicBezTo>
                    <a:pt x="85142" y="465"/>
                    <a:pt x="85166" y="489"/>
                    <a:pt x="84975" y="512"/>
                  </a:cubicBezTo>
                  <a:cubicBezTo>
                    <a:pt x="84571" y="489"/>
                    <a:pt x="83666" y="453"/>
                    <a:pt x="83928" y="370"/>
                  </a:cubicBezTo>
                  <a:lnTo>
                    <a:pt x="83928" y="370"/>
                  </a:lnTo>
                  <a:lnTo>
                    <a:pt x="81868" y="381"/>
                  </a:lnTo>
                  <a:cubicBezTo>
                    <a:pt x="81862" y="364"/>
                    <a:pt x="81933" y="361"/>
                    <a:pt x="82023" y="361"/>
                  </a:cubicBezTo>
                  <a:cubicBezTo>
                    <a:pt x="82067" y="361"/>
                    <a:pt x="82116" y="361"/>
                    <a:pt x="82163" y="361"/>
                  </a:cubicBezTo>
                  <a:cubicBezTo>
                    <a:pt x="82209" y="361"/>
                    <a:pt x="82252" y="361"/>
                    <a:pt x="82285" y="358"/>
                  </a:cubicBezTo>
                  <a:lnTo>
                    <a:pt x="81130" y="346"/>
                  </a:lnTo>
                  <a:cubicBezTo>
                    <a:pt x="80868" y="298"/>
                    <a:pt x="81523" y="298"/>
                    <a:pt x="81642" y="239"/>
                  </a:cubicBezTo>
                  <a:lnTo>
                    <a:pt x="80808" y="239"/>
                  </a:lnTo>
                  <a:lnTo>
                    <a:pt x="80927" y="179"/>
                  </a:lnTo>
                  <a:lnTo>
                    <a:pt x="80927" y="179"/>
                  </a:lnTo>
                  <a:cubicBezTo>
                    <a:pt x="80835" y="201"/>
                    <a:pt x="80583" y="215"/>
                    <a:pt x="80315" y="215"/>
                  </a:cubicBezTo>
                  <a:cubicBezTo>
                    <a:pt x="79997" y="215"/>
                    <a:pt x="79657" y="195"/>
                    <a:pt x="79534" y="143"/>
                  </a:cubicBezTo>
                  <a:cubicBezTo>
                    <a:pt x="78768" y="173"/>
                    <a:pt x="78659" y="303"/>
                    <a:pt x="77920" y="303"/>
                  </a:cubicBezTo>
                  <a:cubicBezTo>
                    <a:pt x="77775" y="303"/>
                    <a:pt x="77606" y="298"/>
                    <a:pt x="77403" y="286"/>
                  </a:cubicBezTo>
                  <a:cubicBezTo>
                    <a:pt x="77451" y="191"/>
                    <a:pt x="78106" y="250"/>
                    <a:pt x="78391" y="191"/>
                  </a:cubicBezTo>
                  <a:cubicBezTo>
                    <a:pt x="78334" y="182"/>
                    <a:pt x="78248" y="180"/>
                    <a:pt x="78148" y="180"/>
                  </a:cubicBezTo>
                  <a:cubicBezTo>
                    <a:pt x="78023" y="180"/>
                    <a:pt x="77878" y="184"/>
                    <a:pt x="77742" y="184"/>
                  </a:cubicBezTo>
                  <a:cubicBezTo>
                    <a:pt x="77535" y="184"/>
                    <a:pt x="77350" y="175"/>
                    <a:pt x="77296" y="131"/>
                  </a:cubicBezTo>
                  <a:cubicBezTo>
                    <a:pt x="76403" y="191"/>
                    <a:pt x="76510" y="346"/>
                    <a:pt x="76081" y="441"/>
                  </a:cubicBezTo>
                  <a:cubicBezTo>
                    <a:pt x="76039" y="442"/>
                    <a:pt x="76001" y="442"/>
                    <a:pt x="75968" y="442"/>
                  </a:cubicBezTo>
                  <a:cubicBezTo>
                    <a:pt x="75428" y="442"/>
                    <a:pt x="75997" y="356"/>
                    <a:pt x="75974" y="334"/>
                  </a:cubicBezTo>
                  <a:cubicBezTo>
                    <a:pt x="75816" y="334"/>
                    <a:pt x="75581" y="424"/>
                    <a:pt x="75392" y="424"/>
                  </a:cubicBezTo>
                  <a:cubicBezTo>
                    <a:pt x="75324" y="424"/>
                    <a:pt x="75262" y="413"/>
                    <a:pt x="75212" y="381"/>
                  </a:cubicBezTo>
                  <a:cubicBezTo>
                    <a:pt x="74867" y="441"/>
                    <a:pt x="74665" y="524"/>
                    <a:pt x="75189" y="560"/>
                  </a:cubicBezTo>
                  <a:cubicBezTo>
                    <a:pt x="74796" y="560"/>
                    <a:pt x="74260" y="596"/>
                    <a:pt x="74153" y="643"/>
                  </a:cubicBezTo>
                  <a:cubicBezTo>
                    <a:pt x="74474" y="500"/>
                    <a:pt x="73724" y="584"/>
                    <a:pt x="73676" y="477"/>
                  </a:cubicBezTo>
                  <a:cubicBezTo>
                    <a:pt x="73430" y="467"/>
                    <a:pt x="73060" y="454"/>
                    <a:pt x="72672" y="454"/>
                  </a:cubicBezTo>
                  <a:cubicBezTo>
                    <a:pt x="72140" y="454"/>
                    <a:pt x="71576" y="477"/>
                    <a:pt x="71259" y="560"/>
                  </a:cubicBezTo>
                  <a:lnTo>
                    <a:pt x="71426" y="417"/>
                  </a:lnTo>
                  <a:lnTo>
                    <a:pt x="70747" y="429"/>
                  </a:lnTo>
                  <a:cubicBezTo>
                    <a:pt x="70236" y="346"/>
                    <a:pt x="71343" y="334"/>
                    <a:pt x="71688" y="334"/>
                  </a:cubicBezTo>
                  <a:cubicBezTo>
                    <a:pt x="71224" y="322"/>
                    <a:pt x="70840" y="319"/>
                    <a:pt x="70468" y="319"/>
                  </a:cubicBezTo>
                  <a:cubicBezTo>
                    <a:pt x="70096" y="319"/>
                    <a:pt x="69735" y="322"/>
                    <a:pt x="69319" y="322"/>
                  </a:cubicBezTo>
                  <a:cubicBezTo>
                    <a:pt x="69557" y="358"/>
                    <a:pt x="69414" y="393"/>
                    <a:pt x="69533" y="429"/>
                  </a:cubicBezTo>
                  <a:cubicBezTo>
                    <a:pt x="69403" y="462"/>
                    <a:pt x="69250" y="469"/>
                    <a:pt x="69095" y="469"/>
                  </a:cubicBezTo>
                  <a:cubicBezTo>
                    <a:pt x="68951" y="469"/>
                    <a:pt x="68804" y="463"/>
                    <a:pt x="68670" y="463"/>
                  </a:cubicBezTo>
                  <a:cubicBezTo>
                    <a:pt x="68631" y="463"/>
                    <a:pt x="68593" y="463"/>
                    <a:pt x="68557" y="465"/>
                  </a:cubicBezTo>
                  <a:cubicBezTo>
                    <a:pt x="68485" y="429"/>
                    <a:pt x="68521" y="405"/>
                    <a:pt x="68759" y="393"/>
                  </a:cubicBezTo>
                  <a:lnTo>
                    <a:pt x="68759" y="393"/>
                  </a:lnTo>
                  <a:lnTo>
                    <a:pt x="68188" y="405"/>
                  </a:lnTo>
                  <a:cubicBezTo>
                    <a:pt x="68235" y="310"/>
                    <a:pt x="67950" y="322"/>
                    <a:pt x="68521" y="250"/>
                  </a:cubicBezTo>
                  <a:lnTo>
                    <a:pt x="68521" y="250"/>
                  </a:lnTo>
                  <a:lnTo>
                    <a:pt x="67985" y="286"/>
                  </a:lnTo>
                  <a:cubicBezTo>
                    <a:pt x="67402" y="262"/>
                    <a:pt x="68009" y="203"/>
                    <a:pt x="68152" y="179"/>
                  </a:cubicBezTo>
                  <a:lnTo>
                    <a:pt x="67235" y="167"/>
                  </a:lnTo>
                  <a:lnTo>
                    <a:pt x="67235" y="167"/>
                  </a:lnTo>
                  <a:cubicBezTo>
                    <a:pt x="66914" y="215"/>
                    <a:pt x="67426" y="239"/>
                    <a:pt x="66795" y="274"/>
                  </a:cubicBezTo>
                  <a:cubicBezTo>
                    <a:pt x="65949" y="191"/>
                    <a:pt x="64866" y="215"/>
                    <a:pt x="63901" y="191"/>
                  </a:cubicBezTo>
                  <a:lnTo>
                    <a:pt x="63901" y="191"/>
                  </a:lnTo>
                  <a:lnTo>
                    <a:pt x="64580" y="286"/>
                  </a:lnTo>
                  <a:cubicBezTo>
                    <a:pt x="64536" y="284"/>
                    <a:pt x="64496" y="284"/>
                    <a:pt x="64459" y="284"/>
                  </a:cubicBezTo>
                  <a:cubicBezTo>
                    <a:pt x="64013" y="284"/>
                    <a:pt x="64102" y="410"/>
                    <a:pt x="63937" y="465"/>
                  </a:cubicBezTo>
                  <a:cubicBezTo>
                    <a:pt x="63401" y="453"/>
                    <a:pt x="62675" y="465"/>
                    <a:pt x="62223" y="429"/>
                  </a:cubicBezTo>
                  <a:cubicBezTo>
                    <a:pt x="62735" y="358"/>
                    <a:pt x="62520" y="250"/>
                    <a:pt x="62044" y="179"/>
                  </a:cubicBezTo>
                  <a:cubicBezTo>
                    <a:pt x="62006" y="179"/>
                    <a:pt x="61970" y="178"/>
                    <a:pt x="61936" y="178"/>
                  </a:cubicBezTo>
                  <a:cubicBezTo>
                    <a:pt x="60966" y="178"/>
                    <a:pt x="61202" y="335"/>
                    <a:pt x="60615" y="381"/>
                  </a:cubicBezTo>
                  <a:cubicBezTo>
                    <a:pt x="61080" y="203"/>
                    <a:pt x="59853" y="322"/>
                    <a:pt x="59960" y="227"/>
                  </a:cubicBezTo>
                  <a:cubicBezTo>
                    <a:pt x="58686" y="227"/>
                    <a:pt x="57400" y="287"/>
                    <a:pt x="56087" y="287"/>
                  </a:cubicBezTo>
                  <a:cubicBezTo>
                    <a:pt x="55977" y="287"/>
                    <a:pt x="55867" y="287"/>
                    <a:pt x="55758" y="286"/>
                  </a:cubicBezTo>
                  <a:lnTo>
                    <a:pt x="55758" y="286"/>
                  </a:lnTo>
                  <a:cubicBezTo>
                    <a:pt x="55781" y="322"/>
                    <a:pt x="56186" y="346"/>
                    <a:pt x="55936" y="370"/>
                  </a:cubicBezTo>
                  <a:cubicBezTo>
                    <a:pt x="55847" y="376"/>
                    <a:pt x="55766" y="378"/>
                    <a:pt x="55692" y="378"/>
                  </a:cubicBezTo>
                  <a:cubicBezTo>
                    <a:pt x="55332" y="378"/>
                    <a:pt x="55150" y="316"/>
                    <a:pt x="55091" y="286"/>
                  </a:cubicBezTo>
                  <a:cubicBezTo>
                    <a:pt x="54412" y="310"/>
                    <a:pt x="54019" y="370"/>
                    <a:pt x="53805" y="417"/>
                  </a:cubicBezTo>
                  <a:cubicBezTo>
                    <a:pt x="53854" y="415"/>
                    <a:pt x="53896" y="414"/>
                    <a:pt x="53931" y="414"/>
                  </a:cubicBezTo>
                  <a:cubicBezTo>
                    <a:pt x="54100" y="414"/>
                    <a:pt x="54116" y="437"/>
                    <a:pt x="54067" y="477"/>
                  </a:cubicBezTo>
                  <a:cubicBezTo>
                    <a:pt x="54009" y="479"/>
                    <a:pt x="53957" y="480"/>
                    <a:pt x="53910" y="480"/>
                  </a:cubicBezTo>
                  <a:cubicBezTo>
                    <a:pt x="53549" y="480"/>
                    <a:pt x="53509" y="425"/>
                    <a:pt x="53285" y="425"/>
                  </a:cubicBezTo>
                  <a:cubicBezTo>
                    <a:pt x="53202" y="425"/>
                    <a:pt x="53095" y="432"/>
                    <a:pt x="52936" y="453"/>
                  </a:cubicBezTo>
                  <a:cubicBezTo>
                    <a:pt x="52757" y="358"/>
                    <a:pt x="53650" y="405"/>
                    <a:pt x="53591" y="310"/>
                  </a:cubicBezTo>
                  <a:cubicBezTo>
                    <a:pt x="52983" y="310"/>
                    <a:pt x="52614" y="346"/>
                    <a:pt x="52174" y="393"/>
                  </a:cubicBezTo>
                  <a:cubicBezTo>
                    <a:pt x="52078" y="334"/>
                    <a:pt x="52579" y="381"/>
                    <a:pt x="52245" y="334"/>
                  </a:cubicBezTo>
                  <a:lnTo>
                    <a:pt x="52245" y="334"/>
                  </a:lnTo>
                  <a:cubicBezTo>
                    <a:pt x="51316" y="381"/>
                    <a:pt x="50197" y="441"/>
                    <a:pt x="49507" y="477"/>
                  </a:cubicBezTo>
                  <a:lnTo>
                    <a:pt x="49316" y="393"/>
                  </a:lnTo>
                  <a:cubicBezTo>
                    <a:pt x="48876" y="393"/>
                    <a:pt x="48578" y="417"/>
                    <a:pt x="48376" y="453"/>
                  </a:cubicBezTo>
                  <a:cubicBezTo>
                    <a:pt x="48126" y="417"/>
                    <a:pt x="48316" y="393"/>
                    <a:pt x="48554" y="381"/>
                  </a:cubicBezTo>
                  <a:cubicBezTo>
                    <a:pt x="47947" y="381"/>
                    <a:pt x="47221" y="441"/>
                    <a:pt x="46875" y="453"/>
                  </a:cubicBezTo>
                  <a:cubicBezTo>
                    <a:pt x="46935" y="405"/>
                    <a:pt x="47221" y="441"/>
                    <a:pt x="47316" y="405"/>
                  </a:cubicBezTo>
                  <a:cubicBezTo>
                    <a:pt x="47265" y="404"/>
                    <a:pt x="47213" y="403"/>
                    <a:pt x="47160" y="403"/>
                  </a:cubicBezTo>
                  <a:cubicBezTo>
                    <a:pt x="46631" y="403"/>
                    <a:pt x="46033" y="477"/>
                    <a:pt x="45568" y="477"/>
                  </a:cubicBezTo>
                  <a:cubicBezTo>
                    <a:pt x="45400" y="477"/>
                    <a:pt x="45249" y="467"/>
                    <a:pt x="45125" y="441"/>
                  </a:cubicBezTo>
                  <a:cubicBezTo>
                    <a:pt x="45197" y="429"/>
                    <a:pt x="45268" y="429"/>
                    <a:pt x="45328" y="429"/>
                  </a:cubicBezTo>
                  <a:cubicBezTo>
                    <a:pt x="45228" y="428"/>
                    <a:pt x="45129" y="427"/>
                    <a:pt x="45032" y="427"/>
                  </a:cubicBezTo>
                  <a:cubicBezTo>
                    <a:pt x="44045" y="427"/>
                    <a:pt x="43148" y="478"/>
                    <a:pt x="42053" y="489"/>
                  </a:cubicBezTo>
                  <a:cubicBezTo>
                    <a:pt x="41860" y="472"/>
                    <a:pt x="41723" y="465"/>
                    <a:pt x="41623" y="465"/>
                  </a:cubicBezTo>
                  <a:cubicBezTo>
                    <a:pt x="41167" y="465"/>
                    <a:pt x="41484" y="608"/>
                    <a:pt x="40682" y="608"/>
                  </a:cubicBezTo>
                  <a:cubicBezTo>
                    <a:pt x="40656" y="608"/>
                    <a:pt x="40629" y="608"/>
                    <a:pt x="40601" y="608"/>
                  </a:cubicBezTo>
                  <a:cubicBezTo>
                    <a:pt x="40597" y="527"/>
                    <a:pt x="40408" y="502"/>
                    <a:pt x="40146" y="502"/>
                  </a:cubicBezTo>
                  <a:cubicBezTo>
                    <a:pt x="39732" y="502"/>
                    <a:pt x="39133" y="564"/>
                    <a:pt x="38790" y="564"/>
                  </a:cubicBezTo>
                  <a:cubicBezTo>
                    <a:pt x="38741" y="564"/>
                    <a:pt x="38697" y="563"/>
                    <a:pt x="38660" y="560"/>
                  </a:cubicBezTo>
                  <a:lnTo>
                    <a:pt x="38660" y="560"/>
                  </a:lnTo>
                  <a:lnTo>
                    <a:pt x="38803" y="584"/>
                  </a:lnTo>
                  <a:cubicBezTo>
                    <a:pt x="38628" y="615"/>
                    <a:pt x="38430" y="627"/>
                    <a:pt x="38232" y="627"/>
                  </a:cubicBezTo>
                  <a:cubicBezTo>
                    <a:pt x="37823" y="627"/>
                    <a:pt x="37408" y="576"/>
                    <a:pt x="37160" y="536"/>
                  </a:cubicBezTo>
                  <a:cubicBezTo>
                    <a:pt x="36945" y="533"/>
                    <a:pt x="36704" y="531"/>
                    <a:pt x="36450" y="531"/>
                  </a:cubicBezTo>
                  <a:cubicBezTo>
                    <a:pt x="35732" y="531"/>
                    <a:pt x="34912" y="549"/>
                    <a:pt x="34314" y="620"/>
                  </a:cubicBezTo>
                  <a:lnTo>
                    <a:pt x="34481" y="572"/>
                  </a:lnTo>
                  <a:lnTo>
                    <a:pt x="34481" y="572"/>
                  </a:lnTo>
                  <a:cubicBezTo>
                    <a:pt x="34244" y="593"/>
                    <a:pt x="34039" y="598"/>
                    <a:pt x="33844" y="598"/>
                  </a:cubicBezTo>
                  <a:cubicBezTo>
                    <a:pt x="33676" y="598"/>
                    <a:pt x="33515" y="594"/>
                    <a:pt x="33348" y="594"/>
                  </a:cubicBezTo>
                  <a:cubicBezTo>
                    <a:pt x="33154" y="594"/>
                    <a:pt x="32952" y="599"/>
                    <a:pt x="32719" y="620"/>
                  </a:cubicBezTo>
                  <a:cubicBezTo>
                    <a:pt x="32731" y="596"/>
                    <a:pt x="32981" y="572"/>
                    <a:pt x="32731" y="560"/>
                  </a:cubicBezTo>
                  <a:cubicBezTo>
                    <a:pt x="32072" y="545"/>
                    <a:pt x="31411" y="540"/>
                    <a:pt x="30748" y="540"/>
                  </a:cubicBezTo>
                  <a:cubicBezTo>
                    <a:pt x="28409" y="540"/>
                    <a:pt x="26055" y="610"/>
                    <a:pt x="23738" y="610"/>
                  </a:cubicBezTo>
                  <a:cubicBezTo>
                    <a:pt x="23485" y="610"/>
                    <a:pt x="23232" y="609"/>
                    <a:pt x="22980" y="608"/>
                  </a:cubicBezTo>
                  <a:cubicBezTo>
                    <a:pt x="20443" y="588"/>
                    <a:pt x="17655" y="573"/>
                    <a:pt x="14828" y="573"/>
                  </a:cubicBezTo>
                  <a:cubicBezTo>
                    <a:pt x="10767" y="573"/>
                    <a:pt x="6629" y="605"/>
                    <a:pt x="3049" y="703"/>
                  </a:cubicBezTo>
                  <a:cubicBezTo>
                    <a:pt x="3049" y="703"/>
                    <a:pt x="167" y="1632"/>
                    <a:pt x="608" y="2001"/>
                  </a:cubicBezTo>
                  <a:cubicBezTo>
                    <a:pt x="846" y="2048"/>
                    <a:pt x="1" y="2132"/>
                    <a:pt x="501" y="2144"/>
                  </a:cubicBezTo>
                  <a:lnTo>
                    <a:pt x="1001" y="2036"/>
                  </a:lnTo>
                  <a:lnTo>
                    <a:pt x="1001" y="2036"/>
                  </a:lnTo>
                  <a:cubicBezTo>
                    <a:pt x="917" y="2084"/>
                    <a:pt x="1203" y="2144"/>
                    <a:pt x="1251" y="2191"/>
                  </a:cubicBezTo>
                  <a:cubicBezTo>
                    <a:pt x="1453" y="2096"/>
                    <a:pt x="620" y="2024"/>
                    <a:pt x="1203" y="1894"/>
                  </a:cubicBezTo>
                  <a:cubicBezTo>
                    <a:pt x="1274" y="1858"/>
                    <a:pt x="1427" y="1848"/>
                    <a:pt x="1591" y="1848"/>
                  </a:cubicBezTo>
                  <a:cubicBezTo>
                    <a:pt x="1703" y="1848"/>
                    <a:pt x="1820" y="1853"/>
                    <a:pt x="1917" y="1858"/>
                  </a:cubicBezTo>
                  <a:cubicBezTo>
                    <a:pt x="1572" y="1834"/>
                    <a:pt x="2037" y="1763"/>
                    <a:pt x="2215" y="1727"/>
                  </a:cubicBezTo>
                  <a:cubicBezTo>
                    <a:pt x="2525" y="1774"/>
                    <a:pt x="3013" y="1751"/>
                    <a:pt x="3156" y="1810"/>
                  </a:cubicBezTo>
                  <a:cubicBezTo>
                    <a:pt x="3194" y="1801"/>
                    <a:pt x="3357" y="1783"/>
                    <a:pt x="3507" y="1783"/>
                  </a:cubicBezTo>
                  <a:cubicBezTo>
                    <a:pt x="3542" y="1783"/>
                    <a:pt x="3576" y="1784"/>
                    <a:pt x="3608" y="1786"/>
                  </a:cubicBezTo>
                  <a:lnTo>
                    <a:pt x="3620" y="1822"/>
                  </a:lnTo>
                  <a:cubicBezTo>
                    <a:pt x="3989" y="1798"/>
                    <a:pt x="3501" y="1786"/>
                    <a:pt x="3596" y="1751"/>
                  </a:cubicBezTo>
                  <a:cubicBezTo>
                    <a:pt x="3838" y="1751"/>
                    <a:pt x="4212" y="1811"/>
                    <a:pt x="4605" y="1811"/>
                  </a:cubicBezTo>
                  <a:cubicBezTo>
                    <a:pt x="4638" y="1811"/>
                    <a:pt x="4671" y="1811"/>
                    <a:pt x="4703" y="1810"/>
                  </a:cubicBezTo>
                  <a:lnTo>
                    <a:pt x="4703" y="1810"/>
                  </a:lnTo>
                  <a:cubicBezTo>
                    <a:pt x="4275" y="1822"/>
                    <a:pt x="3918" y="1858"/>
                    <a:pt x="3608" y="1905"/>
                  </a:cubicBezTo>
                  <a:cubicBezTo>
                    <a:pt x="4394" y="1953"/>
                    <a:pt x="3465" y="2072"/>
                    <a:pt x="3287" y="2155"/>
                  </a:cubicBezTo>
                  <a:cubicBezTo>
                    <a:pt x="3918" y="2120"/>
                    <a:pt x="4168" y="2048"/>
                    <a:pt x="4680" y="2001"/>
                  </a:cubicBezTo>
                  <a:lnTo>
                    <a:pt x="4680" y="2001"/>
                  </a:lnTo>
                  <a:cubicBezTo>
                    <a:pt x="5305" y="2071"/>
                    <a:pt x="4645" y="2236"/>
                    <a:pt x="4482" y="2250"/>
                  </a:cubicBezTo>
                  <a:lnTo>
                    <a:pt x="4482" y="2250"/>
                  </a:lnTo>
                  <a:cubicBezTo>
                    <a:pt x="5052" y="2203"/>
                    <a:pt x="5657" y="2096"/>
                    <a:pt x="5966" y="2060"/>
                  </a:cubicBezTo>
                  <a:lnTo>
                    <a:pt x="5966" y="2060"/>
                  </a:lnTo>
                  <a:cubicBezTo>
                    <a:pt x="5537" y="2191"/>
                    <a:pt x="5608" y="2227"/>
                    <a:pt x="5227" y="2334"/>
                  </a:cubicBezTo>
                  <a:cubicBezTo>
                    <a:pt x="5360" y="2358"/>
                    <a:pt x="5461" y="2367"/>
                    <a:pt x="5543" y="2367"/>
                  </a:cubicBezTo>
                  <a:cubicBezTo>
                    <a:pt x="5751" y="2367"/>
                    <a:pt x="5839" y="2309"/>
                    <a:pt x="6001" y="2274"/>
                  </a:cubicBezTo>
                  <a:lnTo>
                    <a:pt x="6001" y="2274"/>
                  </a:lnTo>
                  <a:cubicBezTo>
                    <a:pt x="5947" y="2279"/>
                    <a:pt x="5881" y="2282"/>
                    <a:pt x="5818" y="2282"/>
                  </a:cubicBezTo>
                  <a:cubicBezTo>
                    <a:pt x="5729" y="2282"/>
                    <a:pt x="5648" y="2277"/>
                    <a:pt x="5620" y="2263"/>
                  </a:cubicBezTo>
                  <a:lnTo>
                    <a:pt x="5620" y="2263"/>
                  </a:lnTo>
                  <a:cubicBezTo>
                    <a:pt x="5636" y="2263"/>
                    <a:pt x="5652" y="2263"/>
                    <a:pt x="5666" y="2263"/>
                  </a:cubicBezTo>
                  <a:cubicBezTo>
                    <a:pt x="6175" y="2263"/>
                    <a:pt x="6093" y="2070"/>
                    <a:pt x="6370" y="1989"/>
                  </a:cubicBezTo>
                  <a:cubicBezTo>
                    <a:pt x="6751" y="2036"/>
                    <a:pt x="7442" y="2060"/>
                    <a:pt x="7490" y="2167"/>
                  </a:cubicBezTo>
                  <a:lnTo>
                    <a:pt x="7490" y="2060"/>
                  </a:lnTo>
                  <a:cubicBezTo>
                    <a:pt x="7562" y="2055"/>
                    <a:pt x="7618" y="2052"/>
                    <a:pt x="7662" y="2052"/>
                  </a:cubicBezTo>
                  <a:cubicBezTo>
                    <a:pt x="7904" y="2052"/>
                    <a:pt x="7750" y="2127"/>
                    <a:pt x="7811" y="2167"/>
                  </a:cubicBezTo>
                  <a:cubicBezTo>
                    <a:pt x="7990" y="2084"/>
                    <a:pt x="7763" y="1953"/>
                    <a:pt x="8573" y="1917"/>
                  </a:cubicBezTo>
                  <a:lnTo>
                    <a:pt x="8573" y="1917"/>
                  </a:lnTo>
                  <a:cubicBezTo>
                    <a:pt x="8442" y="2120"/>
                    <a:pt x="9287" y="1941"/>
                    <a:pt x="9264" y="2120"/>
                  </a:cubicBezTo>
                  <a:cubicBezTo>
                    <a:pt x="9611" y="2109"/>
                    <a:pt x="9790" y="2023"/>
                    <a:pt x="10127" y="2023"/>
                  </a:cubicBezTo>
                  <a:cubicBezTo>
                    <a:pt x="10148" y="2023"/>
                    <a:pt x="10170" y="2024"/>
                    <a:pt x="10192" y="2024"/>
                  </a:cubicBezTo>
                  <a:cubicBezTo>
                    <a:pt x="10589" y="2121"/>
                    <a:pt x="9799" y="2256"/>
                    <a:pt x="9464" y="2256"/>
                  </a:cubicBezTo>
                  <a:cubicBezTo>
                    <a:pt x="9426" y="2256"/>
                    <a:pt x="9395" y="2254"/>
                    <a:pt x="9371" y="2251"/>
                  </a:cubicBezTo>
                  <a:cubicBezTo>
                    <a:pt x="8835" y="2251"/>
                    <a:pt x="9442" y="2167"/>
                    <a:pt x="9228" y="2167"/>
                  </a:cubicBezTo>
                  <a:lnTo>
                    <a:pt x="8716" y="2227"/>
                  </a:lnTo>
                  <a:cubicBezTo>
                    <a:pt x="9002" y="2263"/>
                    <a:pt x="9561" y="2310"/>
                    <a:pt x="9502" y="2394"/>
                  </a:cubicBezTo>
                  <a:cubicBezTo>
                    <a:pt x="10026" y="2346"/>
                    <a:pt x="9073" y="2298"/>
                    <a:pt x="9657" y="2251"/>
                  </a:cubicBezTo>
                  <a:lnTo>
                    <a:pt x="9657" y="2251"/>
                  </a:lnTo>
                  <a:lnTo>
                    <a:pt x="10002" y="2298"/>
                  </a:lnTo>
                  <a:cubicBezTo>
                    <a:pt x="10573" y="2251"/>
                    <a:pt x="9883" y="2155"/>
                    <a:pt x="10633" y="2132"/>
                  </a:cubicBezTo>
                  <a:lnTo>
                    <a:pt x="10633" y="2132"/>
                  </a:lnTo>
                  <a:cubicBezTo>
                    <a:pt x="10125" y="2226"/>
                    <a:pt x="11419" y="2133"/>
                    <a:pt x="11396" y="2271"/>
                  </a:cubicBezTo>
                  <a:lnTo>
                    <a:pt x="11396" y="2271"/>
                  </a:lnTo>
                  <a:cubicBezTo>
                    <a:pt x="11449" y="2098"/>
                    <a:pt x="12753" y="2250"/>
                    <a:pt x="12907" y="2108"/>
                  </a:cubicBezTo>
                  <a:lnTo>
                    <a:pt x="12502" y="2072"/>
                  </a:lnTo>
                  <a:lnTo>
                    <a:pt x="12597" y="2144"/>
                  </a:lnTo>
                  <a:cubicBezTo>
                    <a:pt x="12263" y="2153"/>
                    <a:pt x="11976" y="2175"/>
                    <a:pt x="11665" y="2175"/>
                  </a:cubicBezTo>
                  <a:cubicBezTo>
                    <a:pt x="11566" y="2175"/>
                    <a:pt x="11465" y="2173"/>
                    <a:pt x="11359" y="2167"/>
                  </a:cubicBezTo>
                  <a:cubicBezTo>
                    <a:pt x="11704" y="2108"/>
                    <a:pt x="11228" y="2024"/>
                    <a:pt x="11645" y="1965"/>
                  </a:cubicBezTo>
                  <a:cubicBezTo>
                    <a:pt x="11797" y="1946"/>
                    <a:pt x="11897" y="1938"/>
                    <a:pt x="11959" y="1938"/>
                  </a:cubicBezTo>
                  <a:cubicBezTo>
                    <a:pt x="12210" y="1938"/>
                    <a:pt x="11869" y="2060"/>
                    <a:pt x="11954" y="2060"/>
                  </a:cubicBezTo>
                  <a:lnTo>
                    <a:pt x="12562" y="1965"/>
                  </a:lnTo>
                  <a:lnTo>
                    <a:pt x="12157" y="1894"/>
                  </a:lnTo>
                  <a:cubicBezTo>
                    <a:pt x="12505" y="1876"/>
                    <a:pt x="12943" y="1865"/>
                    <a:pt x="13410" y="1865"/>
                  </a:cubicBezTo>
                  <a:cubicBezTo>
                    <a:pt x="13581" y="1865"/>
                    <a:pt x="13755" y="1866"/>
                    <a:pt x="13931" y="1870"/>
                  </a:cubicBezTo>
                  <a:cubicBezTo>
                    <a:pt x="14907" y="1965"/>
                    <a:pt x="13812" y="1965"/>
                    <a:pt x="14514" y="2060"/>
                  </a:cubicBezTo>
                  <a:cubicBezTo>
                    <a:pt x="14791" y="2028"/>
                    <a:pt x="14763" y="1987"/>
                    <a:pt x="15068" y="1987"/>
                  </a:cubicBezTo>
                  <a:cubicBezTo>
                    <a:pt x="15105" y="1987"/>
                    <a:pt x="15146" y="1987"/>
                    <a:pt x="15193" y="1989"/>
                  </a:cubicBezTo>
                  <a:cubicBezTo>
                    <a:pt x="15132" y="1977"/>
                    <a:pt x="15074" y="1972"/>
                    <a:pt x="15019" y="1972"/>
                  </a:cubicBezTo>
                  <a:cubicBezTo>
                    <a:pt x="14876" y="1972"/>
                    <a:pt x="14751" y="2002"/>
                    <a:pt x="14638" y="2002"/>
                  </a:cubicBezTo>
                  <a:cubicBezTo>
                    <a:pt x="14624" y="2002"/>
                    <a:pt x="14611" y="2002"/>
                    <a:pt x="14598" y="2001"/>
                  </a:cubicBezTo>
                  <a:cubicBezTo>
                    <a:pt x="14383" y="1894"/>
                    <a:pt x="15395" y="1953"/>
                    <a:pt x="15348" y="1858"/>
                  </a:cubicBezTo>
                  <a:lnTo>
                    <a:pt x="15348" y="1858"/>
                  </a:lnTo>
                  <a:cubicBezTo>
                    <a:pt x="15526" y="1894"/>
                    <a:pt x="15491" y="1941"/>
                    <a:pt x="15348" y="1977"/>
                  </a:cubicBezTo>
                  <a:cubicBezTo>
                    <a:pt x="15577" y="1966"/>
                    <a:pt x="15802" y="1959"/>
                    <a:pt x="16013" y="1959"/>
                  </a:cubicBezTo>
                  <a:cubicBezTo>
                    <a:pt x="16493" y="1959"/>
                    <a:pt x="16896" y="1993"/>
                    <a:pt x="17086" y="2084"/>
                  </a:cubicBezTo>
                  <a:lnTo>
                    <a:pt x="17407" y="1953"/>
                  </a:lnTo>
                  <a:lnTo>
                    <a:pt x="17407" y="1953"/>
                  </a:lnTo>
                  <a:cubicBezTo>
                    <a:pt x="18681" y="2001"/>
                    <a:pt x="16538" y="2072"/>
                    <a:pt x="17610" y="2155"/>
                  </a:cubicBezTo>
                  <a:cubicBezTo>
                    <a:pt x="17746" y="2159"/>
                    <a:pt x="17882" y="2162"/>
                    <a:pt x="18011" y="2162"/>
                  </a:cubicBezTo>
                  <a:cubicBezTo>
                    <a:pt x="18299" y="2162"/>
                    <a:pt x="18550" y="2149"/>
                    <a:pt x="18681" y="2108"/>
                  </a:cubicBezTo>
                  <a:lnTo>
                    <a:pt x="18300" y="2108"/>
                  </a:lnTo>
                  <a:cubicBezTo>
                    <a:pt x="18586" y="2036"/>
                    <a:pt x="18562" y="1989"/>
                    <a:pt x="19039" y="1941"/>
                  </a:cubicBezTo>
                  <a:cubicBezTo>
                    <a:pt x="19274" y="1950"/>
                    <a:pt x="19254" y="1994"/>
                    <a:pt x="19360" y="1994"/>
                  </a:cubicBezTo>
                  <a:cubicBezTo>
                    <a:pt x="19405" y="1994"/>
                    <a:pt x="19471" y="1986"/>
                    <a:pt x="19586" y="1965"/>
                  </a:cubicBezTo>
                  <a:cubicBezTo>
                    <a:pt x="20396" y="2024"/>
                    <a:pt x="20110" y="2120"/>
                    <a:pt x="19884" y="2215"/>
                  </a:cubicBezTo>
                  <a:cubicBezTo>
                    <a:pt x="20217" y="2203"/>
                    <a:pt x="20658" y="2203"/>
                    <a:pt x="20717" y="2155"/>
                  </a:cubicBezTo>
                  <a:lnTo>
                    <a:pt x="20717" y="2155"/>
                  </a:lnTo>
                  <a:cubicBezTo>
                    <a:pt x="20717" y="2179"/>
                    <a:pt x="20670" y="2239"/>
                    <a:pt x="20479" y="2274"/>
                  </a:cubicBezTo>
                  <a:cubicBezTo>
                    <a:pt x="20333" y="2247"/>
                    <a:pt x="20236" y="2237"/>
                    <a:pt x="20172" y="2237"/>
                  </a:cubicBezTo>
                  <a:cubicBezTo>
                    <a:pt x="20003" y="2237"/>
                    <a:pt x="20062" y="2307"/>
                    <a:pt x="20032" y="2307"/>
                  </a:cubicBezTo>
                  <a:cubicBezTo>
                    <a:pt x="20020" y="2307"/>
                    <a:pt x="19994" y="2295"/>
                    <a:pt x="19932" y="2263"/>
                  </a:cubicBezTo>
                  <a:lnTo>
                    <a:pt x="19777" y="2263"/>
                  </a:lnTo>
                  <a:cubicBezTo>
                    <a:pt x="19765" y="2274"/>
                    <a:pt x="19753" y="2274"/>
                    <a:pt x="19741" y="2286"/>
                  </a:cubicBezTo>
                  <a:cubicBezTo>
                    <a:pt x="20027" y="2310"/>
                    <a:pt x="20039" y="2358"/>
                    <a:pt x="19955" y="2394"/>
                  </a:cubicBezTo>
                  <a:lnTo>
                    <a:pt x="20229" y="2334"/>
                  </a:lnTo>
                  <a:lnTo>
                    <a:pt x="20432" y="2453"/>
                  </a:lnTo>
                  <a:cubicBezTo>
                    <a:pt x="20459" y="2456"/>
                    <a:pt x="20485" y="2457"/>
                    <a:pt x="20510" y="2457"/>
                  </a:cubicBezTo>
                  <a:cubicBezTo>
                    <a:pt x="20665" y="2457"/>
                    <a:pt x="20785" y="2416"/>
                    <a:pt x="20887" y="2416"/>
                  </a:cubicBezTo>
                  <a:cubicBezTo>
                    <a:pt x="20928" y="2416"/>
                    <a:pt x="20966" y="2423"/>
                    <a:pt x="21003" y="2441"/>
                  </a:cubicBezTo>
                  <a:cubicBezTo>
                    <a:pt x="21396" y="2548"/>
                    <a:pt x="20444" y="2608"/>
                    <a:pt x="21384" y="2644"/>
                  </a:cubicBezTo>
                  <a:cubicBezTo>
                    <a:pt x="21467" y="2647"/>
                    <a:pt x="21542" y="2648"/>
                    <a:pt x="21612" y="2648"/>
                  </a:cubicBezTo>
                  <a:cubicBezTo>
                    <a:pt x="22322" y="2648"/>
                    <a:pt x="22387" y="2508"/>
                    <a:pt x="22872" y="2508"/>
                  </a:cubicBezTo>
                  <a:cubicBezTo>
                    <a:pt x="22919" y="2508"/>
                    <a:pt x="22971" y="2510"/>
                    <a:pt x="23027" y="2513"/>
                  </a:cubicBezTo>
                  <a:cubicBezTo>
                    <a:pt x="22956" y="2477"/>
                    <a:pt x="22789" y="2477"/>
                    <a:pt x="22575" y="2477"/>
                  </a:cubicBezTo>
                  <a:cubicBezTo>
                    <a:pt x="22789" y="2417"/>
                    <a:pt x="22396" y="2370"/>
                    <a:pt x="22777" y="2334"/>
                  </a:cubicBezTo>
                  <a:lnTo>
                    <a:pt x="22777" y="2334"/>
                  </a:lnTo>
                  <a:cubicBezTo>
                    <a:pt x="22953" y="2422"/>
                    <a:pt x="23471" y="2430"/>
                    <a:pt x="23953" y="2430"/>
                  </a:cubicBezTo>
                  <a:cubicBezTo>
                    <a:pt x="24060" y="2430"/>
                    <a:pt x="24166" y="2429"/>
                    <a:pt x="24265" y="2429"/>
                  </a:cubicBezTo>
                  <a:cubicBezTo>
                    <a:pt x="24123" y="2489"/>
                    <a:pt x="24480" y="2548"/>
                    <a:pt x="24301" y="2584"/>
                  </a:cubicBezTo>
                  <a:cubicBezTo>
                    <a:pt x="24587" y="2572"/>
                    <a:pt x="24837" y="2548"/>
                    <a:pt x="24968" y="2501"/>
                  </a:cubicBezTo>
                  <a:cubicBezTo>
                    <a:pt x="23837" y="2417"/>
                    <a:pt x="26051" y="2405"/>
                    <a:pt x="25182" y="2298"/>
                  </a:cubicBezTo>
                  <a:lnTo>
                    <a:pt x="25182" y="2298"/>
                  </a:lnTo>
                  <a:cubicBezTo>
                    <a:pt x="26051" y="2310"/>
                    <a:pt x="26218" y="2405"/>
                    <a:pt x="26766" y="2465"/>
                  </a:cubicBezTo>
                  <a:cubicBezTo>
                    <a:pt x="26730" y="2489"/>
                    <a:pt x="25754" y="2525"/>
                    <a:pt x="26540" y="2572"/>
                  </a:cubicBezTo>
                  <a:cubicBezTo>
                    <a:pt x="27433" y="2465"/>
                    <a:pt x="26373" y="2417"/>
                    <a:pt x="27075" y="2286"/>
                  </a:cubicBezTo>
                  <a:lnTo>
                    <a:pt x="26504" y="2239"/>
                  </a:lnTo>
                  <a:cubicBezTo>
                    <a:pt x="26473" y="2182"/>
                    <a:pt x="26651" y="2168"/>
                    <a:pt x="26874" y="2168"/>
                  </a:cubicBezTo>
                  <a:cubicBezTo>
                    <a:pt x="27106" y="2168"/>
                    <a:pt x="27386" y="2183"/>
                    <a:pt x="27535" y="2183"/>
                  </a:cubicBezTo>
                  <a:cubicBezTo>
                    <a:pt x="27575" y="2183"/>
                    <a:pt x="27606" y="2182"/>
                    <a:pt x="27623" y="2179"/>
                  </a:cubicBezTo>
                  <a:lnTo>
                    <a:pt x="27623" y="2179"/>
                  </a:lnTo>
                  <a:cubicBezTo>
                    <a:pt x="27968" y="2215"/>
                    <a:pt x="27147" y="2215"/>
                    <a:pt x="27480" y="2310"/>
                  </a:cubicBezTo>
                  <a:cubicBezTo>
                    <a:pt x="27548" y="2313"/>
                    <a:pt x="27612" y="2315"/>
                    <a:pt x="27671" y="2315"/>
                  </a:cubicBezTo>
                  <a:cubicBezTo>
                    <a:pt x="27965" y="2315"/>
                    <a:pt x="28165" y="2283"/>
                    <a:pt x="28366" y="2283"/>
                  </a:cubicBezTo>
                  <a:cubicBezTo>
                    <a:pt x="28439" y="2283"/>
                    <a:pt x="28511" y="2287"/>
                    <a:pt x="28587" y="2298"/>
                  </a:cubicBezTo>
                  <a:cubicBezTo>
                    <a:pt x="28266" y="2394"/>
                    <a:pt x="28468" y="2358"/>
                    <a:pt x="28111" y="2441"/>
                  </a:cubicBezTo>
                  <a:cubicBezTo>
                    <a:pt x="29326" y="2441"/>
                    <a:pt x="28040" y="2548"/>
                    <a:pt x="28968" y="2608"/>
                  </a:cubicBezTo>
                  <a:cubicBezTo>
                    <a:pt x="29229" y="2597"/>
                    <a:pt x="29115" y="2532"/>
                    <a:pt x="29403" y="2532"/>
                  </a:cubicBezTo>
                  <a:cubicBezTo>
                    <a:pt x="29444" y="2532"/>
                    <a:pt x="29493" y="2533"/>
                    <a:pt x="29552" y="2536"/>
                  </a:cubicBezTo>
                  <a:cubicBezTo>
                    <a:pt x="29278" y="2429"/>
                    <a:pt x="29314" y="2394"/>
                    <a:pt x="28540" y="2394"/>
                  </a:cubicBezTo>
                  <a:cubicBezTo>
                    <a:pt x="28624" y="2349"/>
                    <a:pt x="28753" y="2336"/>
                    <a:pt x="28907" y="2336"/>
                  </a:cubicBezTo>
                  <a:cubicBezTo>
                    <a:pt x="29147" y="2336"/>
                    <a:pt x="29449" y="2369"/>
                    <a:pt x="29735" y="2369"/>
                  </a:cubicBezTo>
                  <a:cubicBezTo>
                    <a:pt x="29858" y="2369"/>
                    <a:pt x="29977" y="2363"/>
                    <a:pt x="30088" y="2346"/>
                  </a:cubicBezTo>
                  <a:cubicBezTo>
                    <a:pt x="29792" y="2338"/>
                    <a:pt x="29842" y="2324"/>
                    <a:pt x="29749" y="2324"/>
                  </a:cubicBezTo>
                  <a:cubicBezTo>
                    <a:pt x="29707" y="2324"/>
                    <a:pt x="29636" y="2327"/>
                    <a:pt x="29492" y="2334"/>
                  </a:cubicBezTo>
                  <a:cubicBezTo>
                    <a:pt x="29433" y="2215"/>
                    <a:pt x="29254" y="2191"/>
                    <a:pt x="29683" y="2084"/>
                  </a:cubicBezTo>
                  <a:lnTo>
                    <a:pt x="29683" y="2084"/>
                  </a:lnTo>
                  <a:cubicBezTo>
                    <a:pt x="29242" y="2105"/>
                    <a:pt x="29023" y="2209"/>
                    <a:pt x="28489" y="2209"/>
                  </a:cubicBezTo>
                  <a:cubicBezTo>
                    <a:pt x="28417" y="2209"/>
                    <a:pt x="28339" y="2207"/>
                    <a:pt x="28254" y="2203"/>
                  </a:cubicBezTo>
                  <a:cubicBezTo>
                    <a:pt x="28052" y="2084"/>
                    <a:pt x="29123" y="2108"/>
                    <a:pt x="29135" y="1953"/>
                  </a:cubicBezTo>
                  <a:cubicBezTo>
                    <a:pt x="29252" y="1926"/>
                    <a:pt x="29422" y="1915"/>
                    <a:pt x="29612" y="1915"/>
                  </a:cubicBezTo>
                  <a:cubicBezTo>
                    <a:pt x="30003" y="1915"/>
                    <a:pt x="30478" y="1961"/>
                    <a:pt x="30742" y="2001"/>
                  </a:cubicBezTo>
                  <a:cubicBezTo>
                    <a:pt x="31445" y="1894"/>
                    <a:pt x="32290" y="1894"/>
                    <a:pt x="32826" y="1751"/>
                  </a:cubicBezTo>
                  <a:cubicBezTo>
                    <a:pt x="32899" y="1758"/>
                    <a:pt x="32987" y="1760"/>
                    <a:pt x="33089" y="1760"/>
                  </a:cubicBezTo>
                  <a:cubicBezTo>
                    <a:pt x="33605" y="1760"/>
                    <a:pt x="34448" y="1685"/>
                    <a:pt x="35187" y="1685"/>
                  </a:cubicBezTo>
                  <a:cubicBezTo>
                    <a:pt x="35300" y="1685"/>
                    <a:pt x="35410" y="1687"/>
                    <a:pt x="35517" y="1691"/>
                  </a:cubicBezTo>
                  <a:cubicBezTo>
                    <a:pt x="35660" y="1763"/>
                    <a:pt x="36612" y="1751"/>
                    <a:pt x="36148" y="1810"/>
                  </a:cubicBezTo>
                  <a:cubicBezTo>
                    <a:pt x="36350" y="1798"/>
                    <a:pt x="36946" y="1774"/>
                    <a:pt x="36755" y="1715"/>
                  </a:cubicBezTo>
                  <a:lnTo>
                    <a:pt x="36755" y="1715"/>
                  </a:lnTo>
                  <a:cubicBezTo>
                    <a:pt x="36719" y="1727"/>
                    <a:pt x="36678" y="1730"/>
                    <a:pt x="36624" y="1730"/>
                  </a:cubicBezTo>
                  <a:cubicBezTo>
                    <a:pt x="36571" y="1730"/>
                    <a:pt x="36505" y="1727"/>
                    <a:pt x="36422" y="1727"/>
                  </a:cubicBezTo>
                  <a:lnTo>
                    <a:pt x="36577" y="1643"/>
                  </a:lnTo>
                  <a:cubicBezTo>
                    <a:pt x="36638" y="1648"/>
                    <a:pt x="36700" y="1650"/>
                    <a:pt x="36763" y="1650"/>
                  </a:cubicBezTo>
                  <a:cubicBezTo>
                    <a:pt x="37070" y="1650"/>
                    <a:pt x="37394" y="1603"/>
                    <a:pt x="37695" y="1603"/>
                  </a:cubicBezTo>
                  <a:cubicBezTo>
                    <a:pt x="37789" y="1603"/>
                    <a:pt x="37881" y="1607"/>
                    <a:pt x="37970" y="1620"/>
                  </a:cubicBezTo>
                  <a:cubicBezTo>
                    <a:pt x="38112" y="1691"/>
                    <a:pt x="37148" y="1667"/>
                    <a:pt x="37446" y="1751"/>
                  </a:cubicBezTo>
                  <a:cubicBezTo>
                    <a:pt x="37758" y="1643"/>
                    <a:pt x="38801" y="1590"/>
                    <a:pt x="39534" y="1590"/>
                  </a:cubicBezTo>
                  <a:cubicBezTo>
                    <a:pt x="39778" y="1590"/>
                    <a:pt x="39988" y="1596"/>
                    <a:pt x="40125" y="1608"/>
                  </a:cubicBezTo>
                  <a:cubicBezTo>
                    <a:pt x="40494" y="1632"/>
                    <a:pt x="40541" y="1739"/>
                    <a:pt x="40684" y="1751"/>
                  </a:cubicBezTo>
                  <a:lnTo>
                    <a:pt x="41303" y="1739"/>
                  </a:lnTo>
                  <a:cubicBezTo>
                    <a:pt x="41375" y="1786"/>
                    <a:pt x="41387" y="1822"/>
                    <a:pt x="41506" y="1870"/>
                  </a:cubicBezTo>
                  <a:cubicBezTo>
                    <a:pt x="41575" y="1875"/>
                    <a:pt x="41639" y="1878"/>
                    <a:pt x="41699" y="1878"/>
                  </a:cubicBezTo>
                  <a:cubicBezTo>
                    <a:pt x="41897" y="1878"/>
                    <a:pt x="42050" y="1852"/>
                    <a:pt x="42196" y="1834"/>
                  </a:cubicBezTo>
                  <a:lnTo>
                    <a:pt x="42196" y="1834"/>
                  </a:lnTo>
                  <a:cubicBezTo>
                    <a:pt x="43006" y="1905"/>
                    <a:pt x="42577" y="2001"/>
                    <a:pt x="42161" y="2072"/>
                  </a:cubicBezTo>
                  <a:lnTo>
                    <a:pt x="41708" y="2036"/>
                  </a:lnTo>
                  <a:cubicBezTo>
                    <a:pt x="41375" y="2084"/>
                    <a:pt x="40899" y="2072"/>
                    <a:pt x="41184" y="2167"/>
                  </a:cubicBezTo>
                  <a:cubicBezTo>
                    <a:pt x="41410" y="2155"/>
                    <a:pt x="41399" y="2120"/>
                    <a:pt x="41482" y="2096"/>
                  </a:cubicBezTo>
                  <a:lnTo>
                    <a:pt x="41756" y="2144"/>
                  </a:lnTo>
                  <a:cubicBezTo>
                    <a:pt x="42018" y="2108"/>
                    <a:pt x="42756" y="2084"/>
                    <a:pt x="42684" y="2001"/>
                  </a:cubicBezTo>
                  <a:lnTo>
                    <a:pt x="42684" y="2001"/>
                  </a:lnTo>
                  <a:cubicBezTo>
                    <a:pt x="42872" y="2021"/>
                    <a:pt x="43070" y="2026"/>
                    <a:pt x="43270" y="2026"/>
                  </a:cubicBezTo>
                  <a:cubicBezTo>
                    <a:pt x="43442" y="2026"/>
                    <a:pt x="43616" y="2023"/>
                    <a:pt x="43783" y="2023"/>
                  </a:cubicBezTo>
                  <a:cubicBezTo>
                    <a:pt x="43976" y="2023"/>
                    <a:pt x="44161" y="2027"/>
                    <a:pt x="44328" y="2048"/>
                  </a:cubicBezTo>
                  <a:cubicBezTo>
                    <a:pt x="43994" y="2001"/>
                    <a:pt x="44423" y="1965"/>
                    <a:pt x="44328" y="1905"/>
                  </a:cubicBezTo>
                  <a:lnTo>
                    <a:pt x="43744" y="1882"/>
                  </a:lnTo>
                  <a:cubicBezTo>
                    <a:pt x="44063" y="1865"/>
                    <a:pt x="44476" y="1832"/>
                    <a:pt x="44847" y="1832"/>
                  </a:cubicBezTo>
                  <a:cubicBezTo>
                    <a:pt x="45017" y="1832"/>
                    <a:pt x="45177" y="1839"/>
                    <a:pt x="45316" y="1858"/>
                  </a:cubicBezTo>
                  <a:cubicBezTo>
                    <a:pt x="45256" y="1905"/>
                    <a:pt x="45244" y="1929"/>
                    <a:pt x="45471" y="1977"/>
                  </a:cubicBezTo>
                  <a:cubicBezTo>
                    <a:pt x="45149" y="1905"/>
                    <a:pt x="46280" y="1882"/>
                    <a:pt x="45601" y="1798"/>
                  </a:cubicBezTo>
                  <a:lnTo>
                    <a:pt x="45601" y="1798"/>
                  </a:lnTo>
                  <a:cubicBezTo>
                    <a:pt x="45418" y="1816"/>
                    <a:pt x="45242" y="1827"/>
                    <a:pt x="45034" y="1827"/>
                  </a:cubicBezTo>
                  <a:cubicBezTo>
                    <a:pt x="44958" y="1827"/>
                    <a:pt x="44878" y="1825"/>
                    <a:pt x="44792" y="1822"/>
                  </a:cubicBezTo>
                  <a:cubicBezTo>
                    <a:pt x="44578" y="1715"/>
                    <a:pt x="45090" y="1703"/>
                    <a:pt x="45375" y="1643"/>
                  </a:cubicBezTo>
                  <a:cubicBezTo>
                    <a:pt x="45732" y="1620"/>
                    <a:pt x="46435" y="1584"/>
                    <a:pt x="46911" y="1548"/>
                  </a:cubicBezTo>
                  <a:cubicBezTo>
                    <a:pt x="47151" y="1567"/>
                    <a:pt x="47255" y="1642"/>
                    <a:pt x="47533" y="1642"/>
                  </a:cubicBezTo>
                  <a:cubicBezTo>
                    <a:pt x="47614" y="1642"/>
                    <a:pt x="47710" y="1636"/>
                    <a:pt x="47828" y="1620"/>
                  </a:cubicBezTo>
                  <a:cubicBezTo>
                    <a:pt x="47161" y="1524"/>
                    <a:pt x="48447" y="1453"/>
                    <a:pt x="48614" y="1346"/>
                  </a:cubicBezTo>
                  <a:cubicBezTo>
                    <a:pt x="48689" y="1353"/>
                    <a:pt x="48760" y="1356"/>
                    <a:pt x="48828" y="1356"/>
                  </a:cubicBezTo>
                  <a:cubicBezTo>
                    <a:pt x="49094" y="1356"/>
                    <a:pt x="49311" y="1312"/>
                    <a:pt x="49530" y="1312"/>
                  </a:cubicBezTo>
                  <a:cubicBezTo>
                    <a:pt x="49628" y="1312"/>
                    <a:pt x="49725" y="1321"/>
                    <a:pt x="49828" y="1346"/>
                  </a:cubicBezTo>
                  <a:cubicBezTo>
                    <a:pt x="49626" y="1382"/>
                    <a:pt x="48864" y="1382"/>
                    <a:pt x="48661" y="1453"/>
                  </a:cubicBezTo>
                  <a:cubicBezTo>
                    <a:pt x="48638" y="1536"/>
                    <a:pt x="48828" y="1655"/>
                    <a:pt x="48078" y="1703"/>
                  </a:cubicBezTo>
                  <a:cubicBezTo>
                    <a:pt x="48204" y="1708"/>
                    <a:pt x="48306" y="1710"/>
                    <a:pt x="48388" y="1710"/>
                  </a:cubicBezTo>
                  <a:cubicBezTo>
                    <a:pt x="48895" y="1710"/>
                    <a:pt x="48672" y="1627"/>
                    <a:pt x="49030" y="1596"/>
                  </a:cubicBezTo>
                  <a:lnTo>
                    <a:pt x="49030" y="1596"/>
                  </a:lnTo>
                  <a:lnTo>
                    <a:pt x="48721" y="1608"/>
                  </a:lnTo>
                  <a:cubicBezTo>
                    <a:pt x="48864" y="1584"/>
                    <a:pt x="48590" y="1524"/>
                    <a:pt x="48864" y="1524"/>
                  </a:cubicBezTo>
                  <a:cubicBezTo>
                    <a:pt x="49935" y="1548"/>
                    <a:pt x="50126" y="1632"/>
                    <a:pt x="50852" y="1727"/>
                  </a:cubicBezTo>
                  <a:cubicBezTo>
                    <a:pt x="50685" y="1667"/>
                    <a:pt x="51019" y="1620"/>
                    <a:pt x="51186" y="1620"/>
                  </a:cubicBezTo>
                  <a:cubicBezTo>
                    <a:pt x="51888" y="1691"/>
                    <a:pt x="51186" y="1774"/>
                    <a:pt x="51602" y="1894"/>
                  </a:cubicBezTo>
                  <a:cubicBezTo>
                    <a:pt x="51852" y="1822"/>
                    <a:pt x="52329" y="1846"/>
                    <a:pt x="52162" y="1786"/>
                  </a:cubicBezTo>
                  <a:cubicBezTo>
                    <a:pt x="52436" y="1786"/>
                    <a:pt x="52293" y="1810"/>
                    <a:pt x="52495" y="1834"/>
                  </a:cubicBezTo>
                  <a:cubicBezTo>
                    <a:pt x="52674" y="1774"/>
                    <a:pt x="52876" y="1739"/>
                    <a:pt x="53257" y="1739"/>
                  </a:cubicBezTo>
                  <a:cubicBezTo>
                    <a:pt x="53228" y="1768"/>
                    <a:pt x="53191" y="1805"/>
                    <a:pt x="52980" y="1805"/>
                  </a:cubicBezTo>
                  <a:cubicBezTo>
                    <a:pt x="52932" y="1805"/>
                    <a:pt x="52874" y="1803"/>
                    <a:pt x="52805" y="1798"/>
                  </a:cubicBezTo>
                  <a:lnTo>
                    <a:pt x="52805" y="1798"/>
                  </a:lnTo>
                  <a:cubicBezTo>
                    <a:pt x="53221" y="1834"/>
                    <a:pt x="53364" y="1941"/>
                    <a:pt x="53186" y="2013"/>
                  </a:cubicBezTo>
                  <a:lnTo>
                    <a:pt x="52519" y="1965"/>
                  </a:lnTo>
                  <a:lnTo>
                    <a:pt x="52519" y="1965"/>
                  </a:lnTo>
                  <a:cubicBezTo>
                    <a:pt x="52209" y="2048"/>
                    <a:pt x="53138" y="2001"/>
                    <a:pt x="53114" y="2072"/>
                  </a:cubicBezTo>
                  <a:cubicBezTo>
                    <a:pt x="53054" y="2077"/>
                    <a:pt x="52996" y="2079"/>
                    <a:pt x="52941" y="2079"/>
                  </a:cubicBezTo>
                  <a:cubicBezTo>
                    <a:pt x="52790" y="2079"/>
                    <a:pt x="52657" y="2065"/>
                    <a:pt x="52538" y="2065"/>
                  </a:cubicBezTo>
                  <a:cubicBezTo>
                    <a:pt x="52494" y="2065"/>
                    <a:pt x="52452" y="2067"/>
                    <a:pt x="52412" y="2072"/>
                  </a:cubicBezTo>
                  <a:cubicBezTo>
                    <a:pt x="52474" y="2095"/>
                    <a:pt x="52576" y="2103"/>
                    <a:pt x="52697" y="2103"/>
                  </a:cubicBezTo>
                  <a:cubicBezTo>
                    <a:pt x="52950" y="2103"/>
                    <a:pt x="53286" y="2068"/>
                    <a:pt x="53519" y="2060"/>
                  </a:cubicBezTo>
                  <a:cubicBezTo>
                    <a:pt x="54055" y="2072"/>
                    <a:pt x="53853" y="2155"/>
                    <a:pt x="53864" y="2203"/>
                  </a:cubicBezTo>
                  <a:cubicBezTo>
                    <a:pt x="54781" y="2072"/>
                    <a:pt x="52817" y="2048"/>
                    <a:pt x="53662" y="1929"/>
                  </a:cubicBezTo>
                  <a:cubicBezTo>
                    <a:pt x="53983" y="1834"/>
                    <a:pt x="54793" y="1846"/>
                    <a:pt x="55365" y="1822"/>
                  </a:cubicBezTo>
                  <a:cubicBezTo>
                    <a:pt x="54876" y="1715"/>
                    <a:pt x="55424" y="1679"/>
                    <a:pt x="56008" y="1643"/>
                  </a:cubicBezTo>
                  <a:cubicBezTo>
                    <a:pt x="55419" y="1634"/>
                    <a:pt x="55626" y="1561"/>
                    <a:pt x="55334" y="1561"/>
                  </a:cubicBezTo>
                  <a:cubicBezTo>
                    <a:pt x="55248" y="1561"/>
                    <a:pt x="55119" y="1568"/>
                    <a:pt x="54912" y="1584"/>
                  </a:cubicBezTo>
                  <a:lnTo>
                    <a:pt x="54900" y="1501"/>
                  </a:lnTo>
                  <a:cubicBezTo>
                    <a:pt x="55281" y="1501"/>
                    <a:pt x="55734" y="1536"/>
                    <a:pt x="56115" y="1536"/>
                  </a:cubicBezTo>
                  <a:cubicBezTo>
                    <a:pt x="56043" y="1560"/>
                    <a:pt x="56127" y="1584"/>
                    <a:pt x="55996" y="1596"/>
                  </a:cubicBezTo>
                  <a:lnTo>
                    <a:pt x="57151" y="1560"/>
                  </a:lnTo>
                  <a:lnTo>
                    <a:pt x="57031" y="1620"/>
                  </a:lnTo>
                  <a:cubicBezTo>
                    <a:pt x="57593" y="1620"/>
                    <a:pt x="58262" y="1665"/>
                    <a:pt x="58720" y="1665"/>
                  </a:cubicBezTo>
                  <a:cubicBezTo>
                    <a:pt x="58835" y="1665"/>
                    <a:pt x="58936" y="1663"/>
                    <a:pt x="59020" y="1655"/>
                  </a:cubicBezTo>
                  <a:lnTo>
                    <a:pt x="59020" y="1655"/>
                  </a:lnTo>
                  <a:cubicBezTo>
                    <a:pt x="58998" y="1656"/>
                    <a:pt x="58976" y="1657"/>
                    <a:pt x="58954" y="1657"/>
                  </a:cubicBezTo>
                  <a:cubicBezTo>
                    <a:pt x="58650" y="1657"/>
                    <a:pt x="58412" y="1582"/>
                    <a:pt x="58746" y="1560"/>
                  </a:cubicBezTo>
                  <a:cubicBezTo>
                    <a:pt x="58927" y="1528"/>
                    <a:pt x="59250" y="1487"/>
                    <a:pt x="59546" y="1487"/>
                  </a:cubicBezTo>
                  <a:cubicBezTo>
                    <a:pt x="59581" y="1487"/>
                    <a:pt x="59617" y="1487"/>
                    <a:pt x="59651" y="1489"/>
                  </a:cubicBezTo>
                  <a:cubicBezTo>
                    <a:pt x="59818" y="1584"/>
                    <a:pt x="61032" y="1584"/>
                    <a:pt x="60258" y="1679"/>
                  </a:cubicBezTo>
                  <a:cubicBezTo>
                    <a:pt x="61258" y="1632"/>
                    <a:pt x="60889" y="1608"/>
                    <a:pt x="61830" y="1548"/>
                  </a:cubicBezTo>
                  <a:lnTo>
                    <a:pt x="61830" y="1548"/>
                  </a:lnTo>
                  <a:lnTo>
                    <a:pt x="61199" y="1572"/>
                  </a:lnTo>
                  <a:cubicBezTo>
                    <a:pt x="61115" y="1501"/>
                    <a:pt x="61651" y="1370"/>
                    <a:pt x="61044" y="1322"/>
                  </a:cubicBezTo>
                  <a:cubicBezTo>
                    <a:pt x="61758" y="1262"/>
                    <a:pt x="61294" y="1132"/>
                    <a:pt x="62258" y="1108"/>
                  </a:cubicBezTo>
                  <a:lnTo>
                    <a:pt x="62258" y="1108"/>
                  </a:lnTo>
                  <a:cubicBezTo>
                    <a:pt x="62639" y="1155"/>
                    <a:pt x="62139" y="1274"/>
                    <a:pt x="61603" y="1286"/>
                  </a:cubicBezTo>
                  <a:cubicBezTo>
                    <a:pt x="61774" y="1294"/>
                    <a:pt x="61931" y="1310"/>
                    <a:pt x="62094" y="1310"/>
                  </a:cubicBezTo>
                  <a:cubicBezTo>
                    <a:pt x="62192" y="1310"/>
                    <a:pt x="62293" y="1304"/>
                    <a:pt x="62401" y="1286"/>
                  </a:cubicBezTo>
                  <a:lnTo>
                    <a:pt x="62401" y="1286"/>
                  </a:lnTo>
                  <a:cubicBezTo>
                    <a:pt x="62604" y="1346"/>
                    <a:pt x="61889" y="1393"/>
                    <a:pt x="61913" y="1429"/>
                  </a:cubicBezTo>
                  <a:cubicBezTo>
                    <a:pt x="62401" y="1429"/>
                    <a:pt x="61901" y="1382"/>
                    <a:pt x="62365" y="1358"/>
                  </a:cubicBezTo>
                  <a:cubicBezTo>
                    <a:pt x="62502" y="1344"/>
                    <a:pt x="62607" y="1338"/>
                    <a:pt x="62692" y="1338"/>
                  </a:cubicBezTo>
                  <a:cubicBezTo>
                    <a:pt x="63066" y="1338"/>
                    <a:pt x="63034" y="1448"/>
                    <a:pt x="63458" y="1448"/>
                  </a:cubicBezTo>
                  <a:cubicBezTo>
                    <a:pt x="63516" y="1448"/>
                    <a:pt x="63584" y="1446"/>
                    <a:pt x="63663" y="1441"/>
                  </a:cubicBezTo>
                  <a:cubicBezTo>
                    <a:pt x="63497" y="1441"/>
                    <a:pt x="63187" y="1417"/>
                    <a:pt x="63401" y="1382"/>
                  </a:cubicBezTo>
                  <a:cubicBezTo>
                    <a:pt x="64437" y="1382"/>
                    <a:pt x="63973" y="1298"/>
                    <a:pt x="64735" y="1262"/>
                  </a:cubicBezTo>
                  <a:cubicBezTo>
                    <a:pt x="65163" y="1370"/>
                    <a:pt x="64973" y="1501"/>
                    <a:pt x="65664" y="1524"/>
                  </a:cubicBezTo>
                  <a:lnTo>
                    <a:pt x="65283" y="1524"/>
                  </a:lnTo>
                  <a:cubicBezTo>
                    <a:pt x="65501" y="1574"/>
                    <a:pt x="65752" y="1599"/>
                    <a:pt x="65988" y="1599"/>
                  </a:cubicBezTo>
                  <a:cubicBezTo>
                    <a:pt x="66036" y="1599"/>
                    <a:pt x="66082" y="1598"/>
                    <a:pt x="66128" y="1596"/>
                  </a:cubicBezTo>
                  <a:cubicBezTo>
                    <a:pt x="67557" y="1501"/>
                    <a:pt x="68735" y="1334"/>
                    <a:pt x="70212" y="1239"/>
                  </a:cubicBezTo>
                  <a:lnTo>
                    <a:pt x="70212" y="1239"/>
                  </a:lnTo>
                  <a:lnTo>
                    <a:pt x="69676" y="1262"/>
                  </a:lnTo>
                  <a:cubicBezTo>
                    <a:pt x="69509" y="1227"/>
                    <a:pt x="70116" y="1215"/>
                    <a:pt x="70116" y="1179"/>
                  </a:cubicBezTo>
                  <a:lnTo>
                    <a:pt x="70438" y="1227"/>
                  </a:lnTo>
                  <a:cubicBezTo>
                    <a:pt x="70533" y="1143"/>
                    <a:pt x="69700" y="1143"/>
                    <a:pt x="69902" y="1072"/>
                  </a:cubicBezTo>
                  <a:cubicBezTo>
                    <a:pt x="69926" y="1072"/>
                    <a:pt x="69982" y="1077"/>
                    <a:pt x="70037" y="1077"/>
                  </a:cubicBezTo>
                  <a:cubicBezTo>
                    <a:pt x="70065" y="1077"/>
                    <a:pt x="70093" y="1076"/>
                    <a:pt x="70116" y="1072"/>
                  </a:cubicBezTo>
                  <a:lnTo>
                    <a:pt x="69807" y="1048"/>
                  </a:lnTo>
                  <a:lnTo>
                    <a:pt x="69807" y="1048"/>
                  </a:lnTo>
                  <a:cubicBezTo>
                    <a:pt x="69862" y="1050"/>
                    <a:pt x="69916" y="1051"/>
                    <a:pt x="69970" y="1051"/>
                  </a:cubicBezTo>
                  <a:cubicBezTo>
                    <a:pt x="70369" y="1051"/>
                    <a:pt x="70720" y="1004"/>
                    <a:pt x="71046" y="1004"/>
                  </a:cubicBezTo>
                  <a:cubicBezTo>
                    <a:pt x="71223" y="1004"/>
                    <a:pt x="71392" y="1018"/>
                    <a:pt x="71557" y="1060"/>
                  </a:cubicBezTo>
                  <a:cubicBezTo>
                    <a:pt x="70265" y="1072"/>
                    <a:pt x="71287" y="1284"/>
                    <a:pt x="70160" y="1341"/>
                  </a:cubicBezTo>
                  <a:lnTo>
                    <a:pt x="70160" y="1341"/>
                  </a:lnTo>
                  <a:cubicBezTo>
                    <a:pt x="70195" y="1340"/>
                    <a:pt x="70226" y="1339"/>
                    <a:pt x="70252" y="1339"/>
                  </a:cubicBezTo>
                  <a:cubicBezTo>
                    <a:pt x="70600" y="1339"/>
                    <a:pt x="70173" y="1434"/>
                    <a:pt x="70236" y="1465"/>
                  </a:cubicBezTo>
                  <a:cubicBezTo>
                    <a:pt x="70283" y="1468"/>
                    <a:pt x="70320" y="1469"/>
                    <a:pt x="70352" y="1469"/>
                  </a:cubicBezTo>
                  <a:cubicBezTo>
                    <a:pt x="70535" y="1469"/>
                    <a:pt x="70489" y="1425"/>
                    <a:pt x="70699" y="1425"/>
                  </a:cubicBezTo>
                  <a:cubicBezTo>
                    <a:pt x="70735" y="1425"/>
                    <a:pt x="70778" y="1426"/>
                    <a:pt x="70831" y="1429"/>
                  </a:cubicBezTo>
                  <a:cubicBezTo>
                    <a:pt x="70819" y="1489"/>
                    <a:pt x="69938" y="1548"/>
                    <a:pt x="70331" y="1596"/>
                  </a:cubicBezTo>
                  <a:cubicBezTo>
                    <a:pt x="70366" y="1501"/>
                    <a:pt x="70736" y="1513"/>
                    <a:pt x="70914" y="1453"/>
                  </a:cubicBezTo>
                  <a:lnTo>
                    <a:pt x="70914" y="1453"/>
                  </a:lnTo>
                  <a:cubicBezTo>
                    <a:pt x="71212" y="1477"/>
                    <a:pt x="70902" y="1513"/>
                    <a:pt x="71045" y="1536"/>
                  </a:cubicBezTo>
                  <a:cubicBezTo>
                    <a:pt x="71188" y="1536"/>
                    <a:pt x="71278" y="1510"/>
                    <a:pt x="71399" y="1510"/>
                  </a:cubicBezTo>
                  <a:cubicBezTo>
                    <a:pt x="71419" y="1510"/>
                    <a:pt x="71440" y="1511"/>
                    <a:pt x="71462" y="1513"/>
                  </a:cubicBezTo>
                  <a:lnTo>
                    <a:pt x="71343" y="1572"/>
                  </a:lnTo>
                  <a:cubicBezTo>
                    <a:pt x="71494" y="1585"/>
                    <a:pt x="71599" y="1590"/>
                    <a:pt x="71676" y="1590"/>
                  </a:cubicBezTo>
                  <a:cubicBezTo>
                    <a:pt x="72000" y="1590"/>
                    <a:pt x="71815" y="1498"/>
                    <a:pt x="72394" y="1498"/>
                  </a:cubicBezTo>
                  <a:cubicBezTo>
                    <a:pt x="72446" y="1498"/>
                    <a:pt x="72504" y="1499"/>
                    <a:pt x="72569" y="1501"/>
                  </a:cubicBezTo>
                  <a:cubicBezTo>
                    <a:pt x="72583" y="1460"/>
                    <a:pt x="72493" y="1446"/>
                    <a:pt x="72342" y="1446"/>
                  </a:cubicBezTo>
                  <a:cubicBezTo>
                    <a:pt x="72226" y="1446"/>
                    <a:pt x="72073" y="1455"/>
                    <a:pt x="71902" y="1465"/>
                  </a:cubicBezTo>
                  <a:cubicBezTo>
                    <a:pt x="71688" y="1298"/>
                    <a:pt x="73141" y="1274"/>
                    <a:pt x="73057" y="1096"/>
                  </a:cubicBezTo>
                  <a:cubicBezTo>
                    <a:pt x="73156" y="1093"/>
                    <a:pt x="73231" y="1092"/>
                    <a:pt x="73287" y="1092"/>
                  </a:cubicBezTo>
                  <a:cubicBezTo>
                    <a:pt x="73747" y="1092"/>
                    <a:pt x="72903" y="1172"/>
                    <a:pt x="73593" y="1215"/>
                  </a:cubicBezTo>
                  <a:cubicBezTo>
                    <a:pt x="74022" y="1334"/>
                    <a:pt x="73022" y="1334"/>
                    <a:pt x="72819" y="1417"/>
                  </a:cubicBezTo>
                  <a:lnTo>
                    <a:pt x="73629" y="1489"/>
                  </a:lnTo>
                  <a:cubicBezTo>
                    <a:pt x="73367" y="1632"/>
                    <a:pt x="72867" y="1584"/>
                    <a:pt x="72724" y="1727"/>
                  </a:cubicBezTo>
                  <a:cubicBezTo>
                    <a:pt x="73319" y="1727"/>
                    <a:pt x="73248" y="1691"/>
                    <a:pt x="73855" y="1643"/>
                  </a:cubicBezTo>
                  <a:cubicBezTo>
                    <a:pt x="72867" y="1524"/>
                    <a:pt x="74284" y="1548"/>
                    <a:pt x="73724" y="1405"/>
                  </a:cubicBezTo>
                  <a:lnTo>
                    <a:pt x="73724" y="1405"/>
                  </a:lnTo>
                  <a:cubicBezTo>
                    <a:pt x="74176" y="1441"/>
                    <a:pt x="74034" y="1477"/>
                    <a:pt x="74688" y="1477"/>
                  </a:cubicBezTo>
                  <a:cubicBezTo>
                    <a:pt x="74306" y="1499"/>
                    <a:pt x="74615" y="1581"/>
                    <a:pt x="74237" y="1594"/>
                  </a:cubicBezTo>
                  <a:lnTo>
                    <a:pt x="74237" y="1594"/>
                  </a:lnTo>
                  <a:cubicBezTo>
                    <a:pt x="74990" y="1581"/>
                    <a:pt x="74814" y="1548"/>
                    <a:pt x="75665" y="1536"/>
                  </a:cubicBezTo>
                  <a:cubicBezTo>
                    <a:pt x="75939" y="1441"/>
                    <a:pt x="74760" y="1405"/>
                    <a:pt x="75831" y="1334"/>
                  </a:cubicBezTo>
                  <a:cubicBezTo>
                    <a:pt x="76070" y="1334"/>
                    <a:pt x="76022" y="1370"/>
                    <a:pt x="75891" y="1370"/>
                  </a:cubicBezTo>
                  <a:cubicBezTo>
                    <a:pt x="75964" y="1373"/>
                    <a:pt x="76021" y="1375"/>
                    <a:pt x="76066" y="1375"/>
                  </a:cubicBezTo>
                  <a:cubicBezTo>
                    <a:pt x="76489" y="1375"/>
                    <a:pt x="75771" y="1234"/>
                    <a:pt x="76212" y="1191"/>
                  </a:cubicBezTo>
                  <a:cubicBezTo>
                    <a:pt x="76258" y="1189"/>
                    <a:pt x="76300" y="1189"/>
                    <a:pt x="76337" y="1189"/>
                  </a:cubicBezTo>
                  <a:cubicBezTo>
                    <a:pt x="76573" y="1189"/>
                    <a:pt x="76645" y="1218"/>
                    <a:pt x="76522" y="1239"/>
                  </a:cubicBezTo>
                  <a:cubicBezTo>
                    <a:pt x="77034" y="1179"/>
                    <a:pt x="76748" y="1120"/>
                    <a:pt x="77082" y="1096"/>
                  </a:cubicBezTo>
                  <a:lnTo>
                    <a:pt x="76939" y="1084"/>
                  </a:lnTo>
                  <a:cubicBezTo>
                    <a:pt x="77082" y="1048"/>
                    <a:pt x="76689" y="905"/>
                    <a:pt x="77403" y="893"/>
                  </a:cubicBezTo>
                  <a:cubicBezTo>
                    <a:pt x="77939" y="893"/>
                    <a:pt x="77772" y="953"/>
                    <a:pt x="77784" y="989"/>
                  </a:cubicBezTo>
                  <a:cubicBezTo>
                    <a:pt x="77925" y="976"/>
                    <a:pt x="78056" y="971"/>
                    <a:pt x="78179" y="971"/>
                  </a:cubicBezTo>
                  <a:cubicBezTo>
                    <a:pt x="78407" y="971"/>
                    <a:pt x="78606" y="989"/>
                    <a:pt x="78784" y="1012"/>
                  </a:cubicBezTo>
                  <a:cubicBezTo>
                    <a:pt x="78760" y="1001"/>
                    <a:pt x="78796" y="977"/>
                    <a:pt x="78915" y="977"/>
                  </a:cubicBezTo>
                  <a:cubicBezTo>
                    <a:pt x="79006" y="972"/>
                    <a:pt x="79080" y="970"/>
                    <a:pt x="79140" y="970"/>
                  </a:cubicBezTo>
                  <a:cubicBezTo>
                    <a:pt x="79550" y="970"/>
                    <a:pt x="79354" y="1063"/>
                    <a:pt x="79582" y="1084"/>
                  </a:cubicBezTo>
                  <a:cubicBezTo>
                    <a:pt x="79672" y="1088"/>
                    <a:pt x="79744" y="1090"/>
                    <a:pt x="79802" y="1090"/>
                  </a:cubicBezTo>
                  <a:cubicBezTo>
                    <a:pt x="80385" y="1090"/>
                    <a:pt x="79551" y="892"/>
                    <a:pt x="80558" y="881"/>
                  </a:cubicBezTo>
                  <a:lnTo>
                    <a:pt x="79272" y="846"/>
                  </a:lnTo>
                  <a:cubicBezTo>
                    <a:pt x="79332" y="798"/>
                    <a:pt x="79356" y="727"/>
                    <a:pt x="79082" y="727"/>
                  </a:cubicBezTo>
                  <a:cubicBezTo>
                    <a:pt x="79049" y="793"/>
                    <a:pt x="78659" y="859"/>
                    <a:pt x="78261" y="859"/>
                  </a:cubicBezTo>
                  <a:cubicBezTo>
                    <a:pt x="78229" y="859"/>
                    <a:pt x="78197" y="859"/>
                    <a:pt x="78165" y="858"/>
                  </a:cubicBezTo>
                  <a:cubicBezTo>
                    <a:pt x="78046" y="762"/>
                    <a:pt x="79320" y="762"/>
                    <a:pt x="78594" y="667"/>
                  </a:cubicBezTo>
                  <a:lnTo>
                    <a:pt x="78594" y="667"/>
                  </a:lnTo>
                  <a:cubicBezTo>
                    <a:pt x="78646" y="670"/>
                    <a:pt x="78702" y="670"/>
                    <a:pt x="78761" y="670"/>
                  </a:cubicBezTo>
                  <a:cubicBezTo>
                    <a:pt x="78997" y="670"/>
                    <a:pt x="79277" y="655"/>
                    <a:pt x="79534" y="655"/>
                  </a:cubicBezTo>
                  <a:cubicBezTo>
                    <a:pt x="79213" y="751"/>
                    <a:pt x="80558" y="679"/>
                    <a:pt x="80011" y="786"/>
                  </a:cubicBezTo>
                  <a:cubicBezTo>
                    <a:pt x="80273" y="782"/>
                    <a:pt x="80494" y="780"/>
                    <a:pt x="80688" y="780"/>
                  </a:cubicBezTo>
                  <a:cubicBezTo>
                    <a:pt x="81100" y="780"/>
                    <a:pt x="81391" y="787"/>
                    <a:pt x="81706" y="787"/>
                  </a:cubicBezTo>
                  <a:cubicBezTo>
                    <a:pt x="82028" y="787"/>
                    <a:pt x="82376" y="780"/>
                    <a:pt x="82904" y="751"/>
                  </a:cubicBezTo>
                  <a:lnTo>
                    <a:pt x="82904" y="751"/>
                  </a:lnTo>
                  <a:cubicBezTo>
                    <a:pt x="82800" y="802"/>
                    <a:pt x="82165" y="926"/>
                    <a:pt x="81563" y="926"/>
                  </a:cubicBezTo>
                  <a:cubicBezTo>
                    <a:pt x="81473" y="926"/>
                    <a:pt x="81383" y="923"/>
                    <a:pt x="81296" y="917"/>
                  </a:cubicBezTo>
                  <a:lnTo>
                    <a:pt x="81237" y="870"/>
                  </a:lnTo>
                  <a:lnTo>
                    <a:pt x="81237" y="870"/>
                  </a:lnTo>
                  <a:cubicBezTo>
                    <a:pt x="80403" y="929"/>
                    <a:pt x="81892" y="929"/>
                    <a:pt x="81737" y="1012"/>
                  </a:cubicBezTo>
                  <a:cubicBezTo>
                    <a:pt x="82004" y="976"/>
                    <a:pt x="82285" y="963"/>
                    <a:pt x="82578" y="963"/>
                  </a:cubicBezTo>
                  <a:cubicBezTo>
                    <a:pt x="83305" y="963"/>
                    <a:pt x="84100" y="1043"/>
                    <a:pt x="84905" y="1043"/>
                  </a:cubicBezTo>
                  <a:cubicBezTo>
                    <a:pt x="85035" y="1043"/>
                    <a:pt x="85166" y="1041"/>
                    <a:pt x="85297" y="1036"/>
                  </a:cubicBezTo>
                  <a:cubicBezTo>
                    <a:pt x="85071" y="989"/>
                    <a:pt x="85333" y="953"/>
                    <a:pt x="85380" y="905"/>
                  </a:cubicBezTo>
                  <a:lnTo>
                    <a:pt x="85380" y="905"/>
                  </a:lnTo>
                  <a:cubicBezTo>
                    <a:pt x="85124" y="911"/>
                    <a:pt x="85020" y="920"/>
                    <a:pt x="84932" y="920"/>
                  </a:cubicBezTo>
                  <a:cubicBezTo>
                    <a:pt x="84844" y="920"/>
                    <a:pt x="84773" y="911"/>
                    <a:pt x="84583" y="881"/>
                  </a:cubicBezTo>
                  <a:cubicBezTo>
                    <a:pt x="84654" y="810"/>
                    <a:pt x="84964" y="834"/>
                    <a:pt x="85118" y="786"/>
                  </a:cubicBezTo>
                  <a:cubicBezTo>
                    <a:pt x="85171" y="760"/>
                    <a:pt x="85133" y="753"/>
                    <a:pt x="85055" y="753"/>
                  </a:cubicBezTo>
                  <a:cubicBezTo>
                    <a:pt x="84969" y="753"/>
                    <a:pt x="84836" y="761"/>
                    <a:pt x="84721" y="761"/>
                  </a:cubicBezTo>
                  <a:cubicBezTo>
                    <a:pt x="84657" y="761"/>
                    <a:pt x="84599" y="759"/>
                    <a:pt x="84559" y="751"/>
                  </a:cubicBezTo>
                  <a:cubicBezTo>
                    <a:pt x="85047" y="703"/>
                    <a:pt x="84999" y="703"/>
                    <a:pt x="85285" y="643"/>
                  </a:cubicBezTo>
                  <a:cubicBezTo>
                    <a:pt x="85547" y="691"/>
                    <a:pt x="85511" y="727"/>
                    <a:pt x="85726" y="798"/>
                  </a:cubicBezTo>
                  <a:cubicBezTo>
                    <a:pt x="85778" y="799"/>
                    <a:pt x="85827" y="799"/>
                    <a:pt x="85874" y="799"/>
                  </a:cubicBezTo>
                  <a:cubicBezTo>
                    <a:pt x="86816" y="799"/>
                    <a:pt x="86833" y="700"/>
                    <a:pt x="87529" y="700"/>
                  </a:cubicBezTo>
                  <a:cubicBezTo>
                    <a:pt x="87594" y="700"/>
                    <a:pt x="87664" y="701"/>
                    <a:pt x="87742" y="703"/>
                  </a:cubicBezTo>
                  <a:lnTo>
                    <a:pt x="87742" y="703"/>
                  </a:lnTo>
                  <a:cubicBezTo>
                    <a:pt x="87709" y="702"/>
                    <a:pt x="87681" y="702"/>
                    <a:pt x="87657" y="702"/>
                  </a:cubicBezTo>
                  <a:cubicBezTo>
                    <a:pt x="87355" y="702"/>
                    <a:pt x="87813" y="762"/>
                    <a:pt x="87571" y="762"/>
                  </a:cubicBezTo>
                  <a:lnTo>
                    <a:pt x="87738" y="762"/>
                  </a:lnTo>
                  <a:cubicBezTo>
                    <a:pt x="86904" y="870"/>
                    <a:pt x="85476" y="870"/>
                    <a:pt x="85618" y="1036"/>
                  </a:cubicBezTo>
                  <a:cubicBezTo>
                    <a:pt x="86297" y="1024"/>
                    <a:pt x="86797" y="929"/>
                    <a:pt x="87619" y="917"/>
                  </a:cubicBezTo>
                  <a:lnTo>
                    <a:pt x="87619" y="917"/>
                  </a:lnTo>
                  <a:lnTo>
                    <a:pt x="87583" y="953"/>
                  </a:lnTo>
                  <a:cubicBezTo>
                    <a:pt x="87648" y="954"/>
                    <a:pt x="87699" y="955"/>
                    <a:pt x="87738" y="955"/>
                  </a:cubicBezTo>
                  <a:cubicBezTo>
                    <a:pt x="88069" y="955"/>
                    <a:pt x="87598" y="913"/>
                    <a:pt x="87726" y="881"/>
                  </a:cubicBezTo>
                  <a:cubicBezTo>
                    <a:pt x="87806" y="874"/>
                    <a:pt x="87879" y="871"/>
                    <a:pt x="87947" y="871"/>
                  </a:cubicBezTo>
                  <a:cubicBezTo>
                    <a:pt x="88321" y="871"/>
                    <a:pt x="88525" y="964"/>
                    <a:pt x="88779" y="964"/>
                  </a:cubicBezTo>
                  <a:cubicBezTo>
                    <a:pt x="88861" y="964"/>
                    <a:pt x="88948" y="955"/>
                    <a:pt x="89047" y="929"/>
                  </a:cubicBezTo>
                  <a:lnTo>
                    <a:pt x="88369" y="893"/>
                  </a:lnTo>
                  <a:cubicBezTo>
                    <a:pt x="88881" y="822"/>
                    <a:pt x="88214" y="881"/>
                    <a:pt x="88333" y="762"/>
                  </a:cubicBezTo>
                  <a:cubicBezTo>
                    <a:pt x="89178" y="691"/>
                    <a:pt x="90595" y="727"/>
                    <a:pt x="91833" y="667"/>
                  </a:cubicBezTo>
                  <a:lnTo>
                    <a:pt x="91833" y="608"/>
                  </a:lnTo>
                  <a:cubicBezTo>
                    <a:pt x="91655" y="596"/>
                    <a:pt x="91500" y="584"/>
                    <a:pt x="91179" y="584"/>
                  </a:cubicBezTo>
                  <a:cubicBezTo>
                    <a:pt x="91393" y="429"/>
                    <a:pt x="91595" y="453"/>
                    <a:pt x="91357" y="322"/>
                  </a:cubicBezTo>
                  <a:lnTo>
                    <a:pt x="90762" y="310"/>
                  </a:lnTo>
                  <a:lnTo>
                    <a:pt x="90750" y="167"/>
                  </a:lnTo>
                  <a:cubicBezTo>
                    <a:pt x="90917" y="167"/>
                    <a:pt x="91071" y="167"/>
                    <a:pt x="91214" y="179"/>
                  </a:cubicBezTo>
                  <a:cubicBezTo>
                    <a:pt x="91238" y="155"/>
                    <a:pt x="91327" y="149"/>
                    <a:pt x="91444" y="149"/>
                  </a:cubicBezTo>
                  <a:cubicBezTo>
                    <a:pt x="91560" y="149"/>
                    <a:pt x="91702" y="155"/>
                    <a:pt x="91833" y="155"/>
                  </a:cubicBezTo>
                  <a:lnTo>
                    <a:pt x="91833" y="131"/>
                  </a:lnTo>
                  <a:lnTo>
                    <a:pt x="91655" y="131"/>
                  </a:lnTo>
                  <a:cubicBezTo>
                    <a:pt x="91524" y="96"/>
                    <a:pt x="91631" y="84"/>
                    <a:pt x="91833" y="72"/>
                  </a:cubicBezTo>
                  <a:lnTo>
                    <a:pt x="91833"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4" name="Google Shape;12787;p57">
              <a:extLst>
                <a:ext uri="{FF2B5EF4-FFF2-40B4-BE49-F238E27FC236}">
                  <a16:creationId xmlns:a16="http://schemas.microsoft.com/office/drawing/2014/main" id="{2D5B45A7-6F10-4E3D-8592-8F0334931EA0}"/>
                </a:ext>
              </a:extLst>
            </p:cNvPr>
            <p:cNvSpPr/>
            <p:nvPr/>
          </p:nvSpPr>
          <p:spPr>
            <a:xfrm>
              <a:off x="3887075" y="1971500"/>
              <a:ext cx="2400" cy="25"/>
            </a:xfrm>
            <a:custGeom>
              <a:avLst/>
              <a:gdLst/>
              <a:ahLst/>
              <a:cxnLst/>
              <a:rect l="l" t="t" r="r" b="b"/>
              <a:pathLst>
                <a:path w="96" h="1" extrusionOk="0">
                  <a:moveTo>
                    <a:pt x="96" y="1"/>
                  </a:moveTo>
                  <a:cubicBezTo>
                    <a:pt x="60" y="1"/>
                    <a:pt x="36" y="1"/>
                    <a:pt x="1" y="1"/>
                  </a:cubicBezTo>
                  <a:cubicBezTo>
                    <a:pt x="36" y="1"/>
                    <a:pt x="60" y="1"/>
                    <a:pt x="96"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5" name="Google Shape;12788;p57">
              <a:extLst>
                <a:ext uri="{FF2B5EF4-FFF2-40B4-BE49-F238E27FC236}">
                  <a16:creationId xmlns:a16="http://schemas.microsoft.com/office/drawing/2014/main" id="{00822819-1045-41AE-99BE-98FCAA8D7C8B}"/>
                </a:ext>
              </a:extLst>
            </p:cNvPr>
            <p:cNvSpPr/>
            <p:nvPr/>
          </p:nvSpPr>
          <p:spPr>
            <a:xfrm>
              <a:off x="3527225" y="1969425"/>
              <a:ext cx="5075" cy="150"/>
            </a:xfrm>
            <a:custGeom>
              <a:avLst/>
              <a:gdLst/>
              <a:ahLst/>
              <a:cxnLst/>
              <a:rect l="l" t="t" r="r" b="b"/>
              <a:pathLst>
                <a:path w="203" h="6" extrusionOk="0">
                  <a:moveTo>
                    <a:pt x="0" y="0"/>
                  </a:moveTo>
                  <a:cubicBezTo>
                    <a:pt x="20" y="4"/>
                    <a:pt x="41" y="6"/>
                    <a:pt x="63" y="6"/>
                  </a:cubicBezTo>
                  <a:cubicBezTo>
                    <a:pt x="107" y="6"/>
                    <a:pt x="155" y="0"/>
                    <a:pt x="202" y="0"/>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6" name="Google Shape;12789;p57">
              <a:extLst>
                <a:ext uri="{FF2B5EF4-FFF2-40B4-BE49-F238E27FC236}">
                  <a16:creationId xmlns:a16="http://schemas.microsoft.com/office/drawing/2014/main" id="{37AA4842-163B-4134-9D62-A99BC5CD0139}"/>
                </a:ext>
              </a:extLst>
            </p:cNvPr>
            <p:cNvSpPr/>
            <p:nvPr/>
          </p:nvSpPr>
          <p:spPr>
            <a:xfrm>
              <a:off x="3217950" y="1977150"/>
              <a:ext cx="6575" cy="25"/>
            </a:xfrm>
            <a:custGeom>
              <a:avLst/>
              <a:gdLst/>
              <a:ahLst/>
              <a:cxnLst/>
              <a:rect l="l" t="t" r="r" b="b"/>
              <a:pathLst>
                <a:path w="263" h="1" extrusionOk="0">
                  <a:moveTo>
                    <a:pt x="0" y="1"/>
                  </a:moveTo>
                  <a:lnTo>
                    <a:pt x="262" y="1"/>
                  </a:lnTo>
                  <a:cubicBezTo>
                    <a:pt x="143" y="1"/>
                    <a:pt x="60" y="1"/>
                    <a:pt x="0"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7" name="Google Shape;12790;p57">
              <a:extLst>
                <a:ext uri="{FF2B5EF4-FFF2-40B4-BE49-F238E27FC236}">
                  <a16:creationId xmlns:a16="http://schemas.microsoft.com/office/drawing/2014/main" id="{4E7EBD1D-8342-4785-A74D-A857D1D06080}"/>
                </a:ext>
              </a:extLst>
            </p:cNvPr>
            <p:cNvSpPr/>
            <p:nvPr/>
          </p:nvSpPr>
          <p:spPr>
            <a:xfrm>
              <a:off x="2738425" y="1986100"/>
              <a:ext cx="66700" cy="7750"/>
            </a:xfrm>
            <a:custGeom>
              <a:avLst/>
              <a:gdLst/>
              <a:ahLst/>
              <a:cxnLst/>
              <a:rect l="l" t="t" r="r" b="b"/>
              <a:pathLst>
                <a:path w="2668" h="310" extrusionOk="0">
                  <a:moveTo>
                    <a:pt x="1870" y="0"/>
                  </a:moveTo>
                  <a:lnTo>
                    <a:pt x="1870" y="0"/>
                  </a:lnTo>
                  <a:cubicBezTo>
                    <a:pt x="1906" y="119"/>
                    <a:pt x="1346" y="179"/>
                    <a:pt x="727" y="191"/>
                  </a:cubicBezTo>
                  <a:lnTo>
                    <a:pt x="548" y="107"/>
                  </a:lnTo>
                  <a:cubicBezTo>
                    <a:pt x="643" y="83"/>
                    <a:pt x="763" y="60"/>
                    <a:pt x="882" y="48"/>
                  </a:cubicBezTo>
                  <a:cubicBezTo>
                    <a:pt x="860" y="47"/>
                    <a:pt x="840" y="46"/>
                    <a:pt x="823" y="46"/>
                  </a:cubicBezTo>
                  <a:cubicBezTo>
                    <a:pt x="667" y="46"/>
                    <a:pt x="664" y="85"/>
                    <a:pt x="476" y="85"/>
                  </a:cubicBezTo>
                  <a:cubicBezTo>
                    <a:pt x="455" y="85"/>
                    <a:pt x="432" y="84"/>
                    <a:pt x="405" y="83"/>
                  </a:cubicBezTo>
                  <a:lnTo>
                    <a:pt x="405" y="83"/>
                  </a:lnTo>
                  <a:cubicBezTo>
                    <a:pt x="512" y="143"/>
                    <a:pt x="1" y="250"/>
                    <a:pt x="441" y="310"/>
                  </a:cubicBezTo>
                  <a:cubicBezTo>
                    <a:pt x="1930" y="310"/>
                    <a:pt x="1124" y="71"/>
                    <a:pt x="2561" y="71"/>
                  </a:cubicBezTo>
                  <a:cubicBezTo>
                    <a:pt x="2595" y="71"/>
                    <a:pt x="2631" y="71"/>
                    <a:pt x="2668" y="71"/>
                  </a:cubicBezTo>
                  <a:lnTo>
                    <a:pt x="1870" y="0"/>
                  </a:ln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sp>
          <p:nvSpPr>
            <p:cNvPr id="48" name="Google Shape;12791;p57">
              <a:extLst>
                <a:ext uri="{FF2B5EF4-FFF2-40B4-BE49-F238E27FC236}">
                  <a16:creationId xmlns:a16="http://schemas.microsoft.com/office/drawing/2014/main" id="{0F2DE717-2279-4868-B03A-4B92BE32EDC3}"/>
                </a:ext>
              </a:extLst>
            </p:cNvPr>
            <p:cNvSpPr/>
            <p:nvPr/>
          </p:nvSpPr>
          <p:spPr>
            <a:xfrm>
              <a:off x="2760450" y="1987275"/>
              <a:ext cx="1525" cy="25"/>
            </a:xfrm>
            <a:custGeom>
              <a:avLst/>
              <a:gdLst/>
              <a:ahLst/>
              <a:cxnLst/>
              <a:rect l="l" t="t" r="r" b="b"/>
              <a:pathLst>
                <a:path w="61" h="1" extrusionOk="0">
                  <a:moveTo>
                    <a:pt x="60" y="1"/>
                  </a:moveTo>
                  <a:cubicBezTo>
                    <a:pt x="48" y="1"/>
                    <a:pt x="24" y="1"/>
                    <a:pt x="12" y="1"/>
                  </a:cubicBezTo>
                  <a:cubicBezTo>
                    <a:pt x="12" y="1"/>
                    <a:pt x="1" y="1"/>
                    <a:pt x="1" y="1"/>
                  </a:cubicBezTo>
                  <a:cubicBezTo>
                    <a:pt x="12" y="1"/>
                    <a:pt x="36" y="1"/>
                    <a:pt x="60" y="1"/>
                  </a:cubicBezTo>
                  <a:close/>
                </a:path>
              </a:pathLst>
            </a:custGeom>
            <a:grp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4D4D4D"/>
                </a:solidFill>
                <a:effectLst/>
                <a:uLnTx/>
                <a:uFillTx/>
                <a:latin typeface="Segoe UI"/>
                <a:ea typeface="メイリオ"/>
              </a:endParaRPr>
            </a:p>
          </p:txBody>
        </p:sp>
      </p:grpSp>
      <p:sp>
        <p:nvSpPr>
          <p:cNvPr id="49" name="正方形/長方形 48">
            <a:extLst>
              <a:ext uri="{FF2B5EF4-FFF2-40B4-BE49-F238E27FC236}">
                <a16:creationId xmlns:a16="http://schemas.microsoft.com/office/drawing/2014/main" id="{DD059257-C60D-4275-93D2-865E64F2EC8C}"/>
              </a:ext>
            </a:extLst>
          </p:cNvPr>
          <p:cNvSpPr/>
          <p:nvPr/>
        </p:nvSpPr>
        <p:spPr>
          <a:xfrm>
            <a:off x="-1" y="5712684"/>
            <a:ext cx="7502742" cy="678917"/>
          </a:xfrm>
          <a:prstGeom prst="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ja-JP" altLang="en-US" kern="0" dirty="0">
                <a:solidFill>
                  <a:srgbClr val="4D4D4D"/>
                </a:solidFill>
                <a:latin typeface="メイリオ"/>
                <a:ea typeface="メイリオ"/>
              </a:rPr>
              <a:t>様々</a:t>
            </a:r>
            <a:r>
              <a:rPr kumimoji="1" lang="ja-JP" altLang="en-US" kern="0" dirty="0" smtClean="0">
                <a:solidFill>
                  <a:srgbClr val="4D4D4D"/>
                </a:solidFill>
                <a:latin typeface="メイリオ"/>
                <a:ea typeface="メイリオ"/>
              </a:rPr>
              <a:t>な側面から</a:t>
            </a:r>
            <a:r>
              <a:rPr kumimoji="1" lang="ja-JP" altLang="en-US" sz="3600" b="1" i="0" u="none" strike="noStrike" kern="0" cap="none" spc="0" normalizeH="0" baseline="0" noProof="0" dirty="0" smtClean="0">
                <a:ln>
                  <a:noFill/>
                </a:ln>
                <a:solidFill>
                  <a:srgbClr val="C00000"/>
                </a:solidFill>
                <a:effectLst/>
                <a:uLnTx/>
                <a:uFillTx/>
                <a:latin typeface="メイリオ"/>
                <a:ea typeface="メイリオ"/>
                <a:cs typeface="+mn-cs"/>
              </a:rPr>
              <a:t>健康サポート</a:t>
            </a:r>
            <a:r>
              <a:rPr kumimoji="1" lang="ja-JP" altLang="en-US" b="0" i="0" u="none" strike="noStrike" kern="0" cap="none" spc="0" normalizeH="0" baseline="0" noProof="0" dirty="0" smtClean="0">
                <a:ln>
                  <a:noFill/>
                </a:ln>
                <a:solidFill>
                  <a:srgbClr val="4D4D4D"/>
                </a:solidFill>
                <a:effectLst/>
                <a:uLnTx/>
                <a:uFillTx/>
                <a:latin typeface="メイリオ"/>
                <a:ea typeface="メイリオ"/>
                <a:cs typeface="+mn-cs"/>
              </a:rPr>
              <a:t>に向けた提案を致します</a:t>
            </a:r>
          </a:p>
        </p:txBody>
      </p:sp>
      <p:sp>
        <p:nvSpPr>
          <p:cNvPr id="50" name="二等辺三角形 49">
            <a:extLst>
              <a:ext uri="{FF2B5EF4-FFF2-40B4-BE49-F238E27FC236}">
                <a16:creationId xmlns:a16="http://schemas.microsoft.com/office/drawing/2014/main" id="{8AB7A120-6593-463A-B8A6-1904FBA63A5F}"/>
              </a:ext>
            </a:extLst>
          </p:cNvPr>
          <p:cNvSpPr/>
          <p:nvPr/>
        </p:nvSpPr>
        <p:spPr>
          <a:xfrm rot="10800000">
            <a:off x="1211725" y="5375465"/>
            <a:ext cx="349840" cy="253335"/>
          </a:xfrm>
          <a:prstGeom prst="triangle">
            <a:avLst/>
          </a:prstGeom>
          <a:solidFill>
            <a:srgbClr val="FFFFFF">
              <a:lumMod val="75000"/>
            </a:srgbClr>
          </a:solid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51" name="二等辺三角形 50">
            <a:extLst>
              <a:ext uri="{FF2B5EF4-FFF2-40B4-BE49-F238E27FC236}">
                <a16:creationId xmlns:a16="http://schemas.microsoft.com/office/drawing/2014/main" id="{5087A843-2003-444B-9EE0-B185F2D99FF6}"/>
              </a:ext>
            </a:extLst>
          </p:cNvPr>
          <p:cNvSpPr/>
          <p:nvPr/>
        </p:nvSpPr>
        <p:spPr>
          <a:xfrm rot="10800000">
            <a:off x="3641171" y="5375465"/>
            <a:ext cx="349840" cy="253335"/>
          </a:xfrm>
          <a:prstGeom prst="triangle">
            <a:avLst/>
          </a:prstGeom>
          <a:solidFill>
            <a:srgbClr val="FFFFFF">
              <a:lumMod val="75000"/>
            </a:srgbClr>
          </a:solid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52" name="二等辺三角形 51">
            <a:extLst>
              <a:ext uri="{FF2B5EF4-FFF2-40B4-BE49-F238E27FC236}">
                <a16:creationId xmlns:a16="http://schemas.microsoft.com/office/drawing/2014/main" id="{A1C685CC-3E12-4396-B994-E7263B846D13}"/>
              </a:ext>
            </a:extLst>
          </p:cNvPr>
          <p:cNvSpPr/>
          <p:nvPr/>
        </p:nvSpPr>
        <p:spPr>
          <a:xfrm rot="10800000">
            <a:off x="6070617" y="5375465"/>
            <a:ext cx="349840" cy="253335"/>
          </a:xfrm>
          <a:prstGeom prst="triangle">
            <a:avLst/>
          </a:prstGeom>
          <a:solidFill>
            <a:srgbClr val="FFFFFF">
              <a:lumMod val="75000"/>
            </a:srgbClr>
          </a:solid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53" name="二等辺三角形 52">
            <a:extLst>
              <a:ext uri="{FF2B5EF4-FFF2-40B4-BE49-F238E27FC236}">
                <a16:creationId xmlns:a16="http://schemas.microsoft.com/office/drawing/2014/main" id="{BA540299-2498-41A4-B162-45E75AE6F398}"/>
              </a:ext>
            </a:extLst>
          </p:cNvPr>
          <p:cNvSpPr/>
          <p:nvPr/>
        </p:nvSpPr>
        <p:spPr>
          <a:xfrm rot="10800000">
            <a:off x="8500062" y="5375465"/>
            <a:ext cx="349840" cy="253335"/>
          </a:xfrm>
          <a:prstGeom prst="triangle">
            <a:avLst/>
          </a:prstGeom>
          <a:solidFill>
            <a:srgbClr val="FFFFFF">
              <a:lumMod val="75000"/>
            </a:srgbClr>
          </a:solid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pic>
        <p:nvPicPr>
          <p:cNvPr id="55" name="Picture 2" descr="生命保険業界初！ AI健康アプリ「カロママ プラス」を  東京海上日動あんしん生命の新商品、引受基準緩和型医療保険のお客様に8月より提供開始｜株式会社リンクアンドコミュニケーションのプレスリリー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026" y="2671419"/>
            <a:ext cx="2158168" cy="2338016"/>
          </a:xfrm>
          <a:prstGeom prst="rect">
            <a:avLst/>
          </a:prstGeom>
          <a:noFill/>
          <a:extLst>
            <a:ext uri="{909E8E84-426E-40DD-AFC4-6F175D3DCCD1}">
              <a14:hiddenFill xmlns:a14="http://schemas.microsoft.com/office/drawing/2010/main">
                <a:solidFill>
                  <a:srgbClr val="FFFFFF"/>
                </a:solidFill>
              </a14:hiddenFill>
            </a:ext>
          </a:extLst>
        </p:spPr>
      </p:pic>
      <p:pic>
        <p:nvPicPr>
          <p:cNvPr id="61" name="図 60"/>
          <p:cNvPicPr>
            <a:picLocks noChangeAspect="1"/>
          </p:cNvPicPr>
          <p:nvPr/>
        </p:nvPicPr>
        <p:blipFill>
          <a:blip r:embed="rId5"/>
          <a:stretch>
            <a:fillRect/>
          </a:stretch>
        </p:blipFill>
        <p:spPr>
          <a:xfrm>
            <a:off x="7593359" y="5876142"/>
            <a:ext cx="1842344" cy="605702"/>
          </a:xfrm>
          <a:prstGeom prst="rect">
            <a:avLst/>
          </a:prstGeom>
        </p:spPr>
      </p:pic>
      <p:sp>
        <p:nvSpPr>
          <p:cNvPr id="62" name="テキスト ボックス 61">
            <a:extLst>
              <a:ext uri="{FF2B5EF4-FFF2-40B4-BE49-F238E27FC236}">
                <a16:creationId xmlns:a16="http://schemas.microsoft.com/office/drawing/2014/main" id="{FE3EFF1D-5C8D-4769-9E02-371200105127}"/>
              </a:ext>
            </a:extLst>
          </p:cNvPr>
          <p:cNvSpPr txBox="1"/>
          <p:nvPr/>
        </p:nvSpPr>
        <p:spPr>
          <a:xfrm>
            <a:off x="321095" y="316668"/>
            <a:ext cx="4493538" cy="830997"/>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シダックスの健康サポート</a:t>
            </a:r>
            <a:endParaRPr lang="en-US" altLang="ja-JP" sz="2800" b="1" u="sng" dirty="0" smtClean="0">
              <a:solidFill>
                <a:schemeClr val="tx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63" name="正方形/長方形 62">
            <a:extLst>
              <a:ext uri="{FF2B5EF4-FFF2-40B4-BE49-F238E27FC236}">
                <a16:creationId xmlns:a16="http://schemas.microsoft.com/office/drawing/2014/main" id="{F6097D4A-35C2-4A58-9FC4-51226061252B}"/>
              </a:ext>
            </a:extLst>
          </p:cNvPr>
          <p:cNvSpPr/>
          <p:nvPr/>
        </p:nvSpPr>
        <p:spPr>
          <a:xfrm>
            <a:off x="278999" y="368960"/>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64" name="円形吹き出し 63"/>
          <p:cNvSpPr/>
          <p:nvPr/>
        </p:nvSpPr>
        <p:spPr>
          <a:xfrm>
            <a:off x="7593359" y="2629116"/>
            <a:ext cx="1427072" cy="728945"/>
          </a:xfrm>
          <a:prstGeom prst="wedgeEllipse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7635959" y="2734196"/>
            <a:ext cx="1385316" cy="577081"/>
          </a:xfrm>
          <a:prstGeom prst="rect">
            <a:avLst/>
          </a:prstGeom>
          <a:noFill/>
        </p:spPr>
        <p:txBody>
          <a:bodyPr wrap="none" rtlCol="0">
            <a:spAutoFit/>
          </a:bodyPr>
          <a:lstStyle/>
          <a:p>
            <a:pPr algn="ctr"/>
            <a:r>
              <a:rPr kumimoji="1" lang="ja-JP" altLang="en-US" sz="1050" dirty="0">
                <a:solidFill>
                  <a:schemeClr val="bg1"/>
                </a:solidFill>
                <a:latin typeface="Meiryo UI" panose="020B0604030504040204" pitchFamily="50" charset="-128"/>
                <a:ea typeface="Meiryo UI" panose="020B0604030504040204" pitchFamily="50" charset="-128"/>
              </a:rPr>
              <a:t>健康</a:t>
            </a:r>
            <a:r>
              <a:rPr kumimoji="1" lang="ja-JP" altLang="en-US" sz="1050" dirty="0" smtClean="0">
                <a:solidFill>
                  <a:schemeClr val="bg1"/>
                </a:solidFill>
                <a:latin typeface="Meiryo UI" panose="020B0604030504040204" pitchFamily="50" charset="-128"/>
                <a:ea typeface="Meiryo UI" panose="020B0604030504040204" pitchFamily="50" charset="-128"/>
              </a:rPr>
              <a:t>経営認定条件</a:t>
            </a:r>
            <a:endParaRPr kumimoji="1" lang="en-US" altLang="ja-JP" sz="1050"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050" dirty="0" smtClean="0">
                <a:solidFill>
                  <a:schemeClr val="bg1"/>
                </a:solidFill>
                <a:latin typeface="Meiryo UI" panose="020B0604030504040204" pitchFamily="50" charset="-128"/>
                <a:ea typeface="Meiryo UI" panose="020B0604030504040204" pitchFamily="50" charset="-128"/>
              </a:rPr>
              <a:t>の</a:t>
            </a:r>
            <a:r>
              <a:rPr kumimoji="1" lang="en-US" altLang="ja-JP" sz="1050" b="1" dirty="0" smtClean="0">
                <a:solidFill>
                  <a:schemeClr val="bg1"/>
                </a:solidFill>
                <a:latin typeface="Meiryo UI" panose="020B0604030504040204" pitchFamily="50" charset="-128"/>
                <a:ea typeface="Meiryo UI" panose="020B0604030504040204" pitchFamily="50" charset="-128"/>
              </a:rPr>
              <a:t>15</a:t>
            </a:r>
            <a:r>
              <a:rPr kumimoji="1" lang="ja-JP" altLang="en-US" sz="1050" b="1" dirty="0" smtClean="0">
                <a:solidFill>
                  <a:schemeClr val="bg1"/>
                </a:solidFill>
                <a:latin typeface="Meiryo UI" panose="020B0604030504040204" pitchFamily="50" charset="-128"/>
                <a:ea typeface="Meiryo UI" panose="020B0604030504040204" pitchFamily="50" charset="-128"/>
              </a:rPr>
              <a:t>項目</a:t>
            </a:r>
            <a:r>
              <a:rPr kumimoji="1" lang="ja-JP" altLang="en-US" sz="1050" dirty="0" smtClean="0">
                <a:solidFill>
                  <a:schemeClr val="bg1"/>
                </a:solidFill>
                <a:latin typeface="Meiryo UI" panose="020B0604030504040204" pitchFamily="50" charset="-128"/>
                <a:ea typeface="Meiryo UI" panose="020B0604030504040204" pitchFamily="50" charset="-128"/>
              </a:rPr>
              <a:t>をカバーする</a:t>
            </a:r>
            <a:endParaRPr kumimoji="1" lang="en-US" altLang="ja-JP" sz="1050"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050" dirty="0" smtClean="0">
                <a:solidFill>
                  <a:schemeClr val="bg1"/>
                </a:solidFill>
                <a:latin typeface="Meiryo UI" panose="020B0604030504040204" pitchFamily="50" charset="-128"/>
                <a:ea typeface="Meiryo UI" panose="020B0604030504040204" pitchFamily="50" charset="-128"/>
              </a:rPr>
              <a:t>ことが可能</a:t>
            </a:r>
            <a:endParaRPr kumimoji="1" lang="ja-JP" altLang="en-US" sz="1050" dirty="0">
              <a:solidFill>
                <a:schemeClr val="bg1"/>
              </a:solidFill>
              <a:latin typeface="Meiryo UI" panose="020B0604030504040204" pitchFamily="50" charset="-128"/>
              <a:ea typeface="Meiryo UI" panose="020B0604030504040204" pitchFamily="50" charset="-128"/>
            </a:endParaRPr>
          </a:p>
        </p:txBody>
      </p:sp>
      <p:pic>
        <p:nvPicPr>
          <p:cNvPr id="57" name="Picture 2" descr="https://o.remove.bg/downloads/08b51797-9c39-48ef-b4e0-d84e9bd9fb3d/doutani-removebg-preview.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53870" y="3297725"/>
            <a:ext cx="1848330" cy="184833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7"/>
          <a:stretch>
            <a:fillRect/>
          </a:stretch>
        </p:blipFill>
        <p:spPr>
          <a:xfrm>
            <a:off x="5351596" y="3087924"/>
            <a:ext cx="1943480" cy="1589706"/>
          </a:xfrm>
          <a:prstGeom prst="rect">
            <a:avLst/>
          </a:prstGeom>
        </p:spPr>
      </p:pic>
      <p:pic>
        <p:nvPicPr>
          <p:cNvPr id="22" name="図 21"/>
          <p:cNvPicPr>
            <a:picLocks noChangeAspect="1"/>
          </p:cNvPicPr>
          <p:nvPr/>
        </p:nvPicPr>
        <p:blipFill>
          <a:blip r:embed="rId8"/>
          <a:stretch>
            <a:fillRect/>
          </a:stretch>
        </p:blipFill>
        <p:spPr>
          <a:xfrm>
            <a:off x="684344" y="3416330"/>
            <a:ext cx="1927192" cy="1354512"/>
          </a:xfrm>
          <a:prstGeom prst="rect">
            <a:avLst/>
          </a:prstGeom>
        </p:spPr>
      </p:pic>
      <p:sp>
        <p:nvSpPr>
          <p:cNvPr id="23" name="正方形/長方形 22"/>
          <p:cNvSpPr/>
          <p:nvPr/>
        </p:nvSpPr>
        <p:spPr>
          <a:xfrm>
            <a:off x="548540" y="3410252"/>
            <a:ext cx="348842" cy="1235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9"/>
          <a:stretch>
            <a:fillRect/>
          </a:stretch>
        </p:blipFill>
        <p:spPr>
          <a:xfrm>
            <a:off x="172692" y="2604469"/>
            <a:ext cx="1974115" cy="1318139"/>
          </a:xfrm>
          <a:prstGeom prst="rect">
            <a:avLst/>
          </a:prstGeom>
        </p:spPr>
      </p:pic>
      <p:sp>
        <p:nvSpPr>
          <p:cNvPr id="54" name="テキスト ボックス 53"/>
          <p:cNvSpPr txBox="1"/>
          <p:nvPr/>
        </p:nvSpPr>
        <p:spPr>
          <a:xfrm>
            <a:off x="5250460" y="4810941"/>
            <a:ext cx="2276585"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オートレジとの接続が必要となります</a:t>
            </a:r>
            <a:endParaRPr kumimoji="1" lang="ja-JP" altLang="en-US" sz="1100" dirty="0">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7574250" y="4820270"/>
            <a:ext cx="2355132"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費用について</a:t>
            </a:r>
            <a:r>
              <a:rPr kumimoji="1" lang="ja-JP" altLang="en-US" sz="1100" dirty="0" smtClean="0">
                <a:latin typeface="Meiryo UI" panose="020B0604030504040204" pitchFamily="50" charset="-128"/>
                <a:ea typeface="Meiryo UI" panose="020B0604030504040204" pitchFamily="50" charset="-128"/>
              </a:rPr>
              <a:t>は別途相談となります。</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477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5</a:t>
            </a:fld>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E3EFF1D-5C8D-4769-9E02-371200105127}"/>
              </a:ext>
            </a:extLst>
          </p:cNvPr>
          <p:cNvSpPr txBox="1"/>
          <p:nvPr/>
        </p:nvSpPr>
        <p:spPr>
          <a:xfrm>
            <a:off x="321095" y="316668"/>
            <a:ext cx="3057247" cy="830997"/>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健康な食事の提供</a:t>
            </a:r>
            <a:endParaRPr lang="en-US" altLang="ja-JP" sz="2800" b="1" u="sng" dirty="0" smtClean="0">
              <a:solidFill>
                <a:schemeClr val="tx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6097D4A-35C2-4A58-9FC4-51226061252B}"/>
              </a:ext>
            </a:extLst>
          </p:cNvPr>
          <p:cNvSpPr/>
          <p:nvPr/>
        </p:nvSpPr>
        <p:spPr>
          <a:xfrm>
            <a:off x="278999" y="368960"/>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6" name="矢印: 五方向 9">
            <a:extLst>
              <a:ext uri="{FF2B5EF4-FFF2-40B4-BE49-F238E27FC236}">
                <a16:creationId xmlns:a16="http://schemas.microsoft.com/office/drawing/2014/main" id="{8076F16B-87E1-425E-999B-4923E2F41887}"/>
              </a:ext>
            </a:extLst>
          </p:cNvPr>
          <p:cNvSpPr/>
          <p:nvPr/>
        </p:nvSpPr>
        <p:spPr>
          <a:xfrm>
            <a:off x="308028" y="1094768"/>
            <a:ext cx="2157233" cy="479212"/>
          </a:xfrm>
          <a:prstGeom prst="homePlate">
            <a:avLst/>
          </a:prstGeom>
          <a:solidFill>
            <a:srgbClr val="00B050"/>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01</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7" name="四角形: 角を丸くする 2">
            <a:extLst>
              <a:ext uri="{FF2B5EF4-FFF2-40B4-BE49-F238E27FC236}">
                <a16:creationId xmlns:a16="http://schemas.microsoft.com/office/drawing/2014/main" id="{AE9AF689-76BD-48C6-90B3-5F4F10E45BFE}"/>
              </a:ext>
            </a:extLst>
          </p:cNvPr>
          <p:cNvSpPr/>
          <p:nvPr/>
        </p:nvSpPr>
        <p:spPr>
          <a:xfrm>
            <a:off x="191415" y="919376"/>
            <a:ext cx="116613" cy="5637312"/>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8" name="正方形/長方形 7"/>
          <p:cNvSpPr/>
          <p:nvPr/>
        </p:nvSpPr>
        <p:spPr>
          <a:xfrm>
            <a:off x="437232" y="1678876"/>
            <a:ext cx="9328321" cy="369332"/>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健康的でヘルシーなメニューを食堂から</a:t>
            </a:r>
            <a:r>
              <a:rPr lang="ja-JP" altLang="en-US" dirty="0">
                <a:latin typeface="Meiryo UI" panose="020B0604030504040204" pitchFamily="50" charset="-128"/>
                <a:ea typeface="Meiryo UI" panose="020B0604030504040204" pitchFamily="50" charset="-128"/>
              </a:rPr>
              <a:t>発信します</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3221200949"/>
              </p:ext>
            </p:extLst>
          </p:nvPr>
        </p:nvGraphicFramePr>
        <p:xfrm>
          <a:off x="2803015" y="3694744"/>
          <a:ext cx="1860632" cy="2625034"/>
        </p:xfrm>
        <a:graphic>
          <a:graphicData uri="http://schemas.openxmlformats.org/presentationml/2006/ole">
            <mc:AlternateContent xmlns:mc="http://schemas.openxmlformats.org/markup-compatibility/2006">
              <mc:Choice xmlns:v="urn:schemas-microsoft-com:vml" Requires="v">
                <p:oleObj spid="_x0000_s2092" name="Acrobat Document" r:id="rId3" imgW="8078328" imgH="11390476" progId="Acrobat.Document.DC">
                  <p:embed/>
                </p:oleObj>
              </mc:Choice>
              <mc:Fallback>
                <p:oleObj name="Acrobat Document" r:id="rId3" imgW="8078328" imgH="11390476" progId="Acrobat.Document.DC">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015" y="3694744"/>
                        <a:ext cx="1860632" cy="2625034"/>
                      </a:xfrm>
                      <a:prstGeom prst="rect">
                        <a:avLst/>
                      </a:prstGeom>
                      <a:noFill/>
                      <a:ln w="9525">
                        <a:solidFill>
                          <a:srgbClr val="333333"/>
                        </a:solidFill>
                        <a:miter lim="800000"/>
                        <a:headEnd/>
                        <a:tailEnd/>
                      </a:ln>
                    </p:spPr>
                  </p:pic>
                </p:oleObj>
              </mc:Fallback>
            </mc:AlternateContent>
          </a:graphicData>
        </a:graphic>
      </p:graphicFrame>
      <p:graphicFrame>
        <p:nvGraphicFramePr>
          <p:cNvPr id="11" name="Object 11"/>
          <p:cNvGraphicFramePr>
            <a:graphicFrameLocks noChangeAspect="1"/>
          </p:cNvGraphicFramePr>
          <p:nvPr>
            <p:extLst>
              <p:ext uri="{D42A27DB-BD31-4B8C-83A1-F6EECF244321}">
                <p14:modId xmlns:p14="http://schemas.microsoft.com/office/powerpoint/2010/main" val="2981778984"/>
              </p:ext>
            </p:extLst>
          </p:nvPr>
        </p:nvGraphicFramePr>
        <p:xfrm>
          <a:off x="794153" y="3704870"/>
          <a:ext cx="1861739" cy="2625034"/>
        </p:xfrm>
        <a:graphic>
          <a:graphicData uri="http://schemas.openxmlformats.org/presentationml/2006/ole">
            <mc:AlternateContent xmlns:mc="http://schemas.openxmlformats.org/markup-compatibility/2006">
              <mc:Choice xmlns:v="urn:schemas-microsoft-com:vml" Requires="v">
                <p:oleObj spid="_x0000_s2093" name="Acrobat Document" r:id="rId5" imgW="8078328" imgH="11390476" progId="Acrobat.Document.DC">
                  <p:embed/>
                </p:oleObj>
              </mc:Choice>
              <mc:Fallback>
                <p:oleObj name="Acrobat Document" r:id="rId5" imgW="8078328" imgH="11390476" progId="Acrobat.Document.DC">
                  <p:embed/>
                  <p:pic>
                    <p:nvPicPr>
                      <p:cNvPr id="1026"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153" y="3704870"/>
                        <a:ext cx="1861739" cy="2625034"/>
                      </a:xfrm>
                      <a:prstGeom prst="rect">
                        <a:avLst/>
                      </a:prstGeom>
                      <a:noFill/>
                      <a:ln w="9525">
                        <a:solidFill>
                          <a:srgbClr val="333333"/>
                        </a:solidFill>
                        <a:miter lim="800000"/>
                        <a:headEnd/>
                        <a:tailEnd/>
                      </a:ln>
                      <a:effectLst/>
                    </p:spPr>
                  </p:pic>
                </p:oleObj>
              </mc:Fallback>
            </mc:AlternateContent>
          </a:graphicData>
        </a:graphic>
      </p:graphicFrame>
      <p:sp>
        <p:nvSpPr>
          <p:cNvPr id="12" name="正方形/長方形 11"/>
          <p:cNvSpPr/>
          <p:nvPr/>
        </p:nvSpPr>
        <p:spPr>
          <a:xfrm>
            <a:off x="543528" y="2513351"/>
            <a:ext cx="4653506" cy="107721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rPr>
              <a:t>年度</a:t>
            </a:r>
            <a:r>
              <a:rPr lang="ja-JP" altLang="en-US" sz="1600" dirty="0" smtClean="0">
                <a:latin typeface="Meiryo UI" panose="020B0604030504040204" pitchFamily="50" charset="-128"/>
                <a:ea typeface="Meiryo UI" panose="020B0604030504040204" pitchFamily="50" charset="-128"/>
              </a:rPr>
              <a:t>より「</a:t>
            </a:r>
            <a:r>
              <a:rPr lang="ja-JP" altLang="en-US" sz="1600" dirty="0">
                <a:latin typeface="Meiryo UI" panose="020B0604030504040204" pitchFamily="50" charset="-128"/>
                <a:ea typeface="Meiryo UI" panose="020B0604030504040204" pitchFamily="50" charset="-128"/>
              </a:rPr>
              <a:t>健康な食事・食環境</a:t>
            </a:r>
            <a:r>
              <a:rPr lang="ja-JP" altLang="en-US" sz="1600" dirty="0" smtClean="0">
                <a:latin typeface="Meiryo UI" panose="020B0604030504040204" pitchFamily="50" charset="-128"/>
                <a:ea typeface="Meiryo UI" panose="020B0604030504040204" pitchFamily="50" charset="-128"/>
              </a:rPr>
              <a:t>」認証</a:t>
            </a:r>
            <a:r>
              <a:rPr lang="ja-JP" altLang="en-US" sz="1600" dirty="0">
                <a:latin typeface="Meiryo UI" panose="020B0604030504040204" pitchFamily="50" charset="-128"/>
                <a:ea typeface="Meiryo UI" panose="020B0604030504040204" pitchFamily="50" charset="-128"/>
              </a:rPr>
              <a:t>制度がスタート。これは、外食・中食・事業所給食で、「健康な食事（</a:t>
            </a:r>
            <a:r>
              <a:rPr lang="ja-JP" altLang="en-US" sz="1600" dirty="0" smtClean="0">
                <a:latin typeface="Meiryo UI" panose="020B0604030504040204" pitchFamily="50" charset="-128"/>
                <a:ea typeface="Meiryo UI" panose="020B0604030504040204" pitchFamily="50" charset="-128"/>
              </a:rPr>
              <a:t>スマートミール）</a:t>
            </a:r>
            <a:r>
              <a:rPr lang="ja-JP" altLang="en-US" sz="1600" dirty="0">
                <a:latin typeface="Meiryo UI" panose="020B0604030504040204" pitchFamily="50" charset="-128"/>
                <a:ea typeface="Meiryo UI" panose="020B0604030504040204" pitchFamily="50" charset="-128"/>
              </a:rPr>
              <a:t>」を、継続的に健康的な環境で提供する店舗や事業所を認証</a:t>
            </a:r>
            <a:r>
              <a:rPr lang="ja-JP" altLang="en-US" sz="1600" dirty="0" smtClean="0">
                <a:latin typeface="Meiryo UI" panose="020B0604030504040204" pitchFamily="50" charset="-128"/>
                <a:ea typeface="Meiryo UI" panose="020B0604030504040204" pitchFamily="50" charset="-128"/>
              </a:rPr>
              <a:t>する制度</a:t>
            </a:r>
            <a:r>
              <a:rPr lang="ja-JP" altLang="en-US" sz="1600" dirty="0">
                <a:latin typeface="Meiryo UI" panose="020B0604030504040204" pitchFamily="50" charset="-128"/>
                <a:ea typeface="Meiryo UI" panose="020B0604030504040204" pitchFamily="50" charset="-128"/>
              </a:rPr>
              <a:t>です</a:t>
            </a:r>
            <a:r>
              <a:rPr lang="ja-JP" altLang="en-US"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FE3EFF1D-5C8D-4769-9E02-371200105127}"/>
              </a:ext>
            </a:extLst>
          </p:cNvPr>
          <p:cNvSpPr txBox="1"/>
          <p:nvPr/>
        </p:nvSpPr>
        <p:spPr>
          <a:xfrm>
            <a:off x="643682" y="2102110"/>
            <a:ext cx="2339102" cy="461665"/>
          </a:xfrm>
          <a:prstGeom prst="rect">
            <a:avLst/>
          </a:prstGeom>
          <a:noFill/>
        </p:spPr>
        <p:txBody>
          <a:bodyPr wrap="none" rtlCol="0">
            <a:spAutoFit/>
          </a:bodyPr>
          <a:lstStyle/>
          <a:p>
            <a:r>
              <a:rPr lang="ja-JP" altLang="en-US" sz="2400" b="1" dirty="0" smtClean="0">
                <a:solidFill>
                  <a:srgbClr val="00B050"/>
                </a:solidFill>
                <a:latin typeface="メイリオ" panose="020B0604030504040204" pitchFamily="50" charset="-128"/>
                <a:ea typeface="メイリオ" panose="020B0604030504040204" pitchFamily="50" charset="-128"/>
              </a:rPr>
              <a:t>スマートミール</a:t>
            </a:r>
            <a:endParaRPr lang="en-US" altLang="ja-JP" dirty="0">
              <a:solidFill>
                <a:srgbClr val="00B050"/>
              </a:solidFill>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a:blip r:embed="rId7"/>
          <a:stretch>
            <a:fillRect/>
          </a:stretch>
        </p:blipFill>
        <p:spPr>
          <a:xfrm>
            <a:off x="5432534" y="919376"/>
            <a:ext cx="1841157" cy="2635974"/>
          </a:xfrm>
          <a:prstGeom prst="rect">
            <a:avLst/>
          </a:prstGeom>
        </p:spPr>
      </p:pic>
      <p:sp>
        <p:nvSpPr>
          <p:cNvPr id="16" name="正方形/長方形 15"/>
          <p:cNvSpPr/>
          <p:nvPr/>
        </p:nvSpPr>
        <p:spPr>
          <a:xfrm>
            <a:off x="7336354" y="1906005"/>
            <a:ext cx="2558403" cy="107721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　野菜</a:t>
            </a:r>
            <a:r>
              <a:rPr lang="ja-JP" altLang="en-US" sz="1600" dirty="0">
                <a:latin typeface="Meiryo UI" panose="020B0604030504040204" pitchFamily="50" charset="-128"/>
                <a:ea typeface="Meiryo UI" panose="020B0604030504040204" pitchFamily="50" charset="-128"/>
              </a:rPr>
              <a:t>不足解消！！</a:t>
            </a:r>
          </a:p>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rPr>
              <a:t>日分の野菜が摂取</a:t>
            </a:r>
            <a:r>
              <a:rPr lang="ja-JP" altLang="en-US" sz="1600" dirty="0" smtClean="0">
                <a:latin typeface="Meiryo UI" panose="020B0604030504040204" pitchFamily="50" charset="-128"/>
                <a:ea typeface="Meiryo UI" panose="020B0604030504040204" pitchFamily="50" charset="-128"/>
              </a:rPr>
              <a:t>できる生活</a:t>
            </a:r>
            <a:r>
              <a:rPr lang="ja-JP" altLang="en-US" sz="1600" dirty="0">
                <a:latin typeface="Meiryo UI" panose="020B0604030504040204" pitchFamily="50" charset="-128"/>
                <a:ea typeface="Meiryo UI" panose="020B0604030504040204" pitchFamily="50" charset="-128"/>
              </a:rPr>
              <a:t>習慣病予防の強い味方！</a:t>
            </a:r>
          </a:p>
        </p:txBody>
      </p:sp>
      <p:pic>
        <p:nvPicPr>
          <p:cNvPr id="17" name="図 16"/>
          <p:cNvPicPr>
            <a:picLocks noChangeAspect="1"/>
          </p:cNvPicPr>
          <p:nvPr/>
        </p:nvPicPr>
        <p:blipFill>
          <a:blip r:embed="rId8"/>
          <a:stretch>
            <a:fillRect/>
          </a:stretch>
        </p:blipFill>
        <p:spPr>
          <a:xfrm>
            <a:off x="5432534" y="3775996"/>
            <a:ext cx="1826444" cy="2578508"/>
          </a:xfrm>
          <a:prstGeom prst="rect">
            <a:avLst/>
          </a:prstGeom>
        </p:spPr>
      </p:pic>
      <p:sp>
        <p:nvSpPr>
          <p:cNvPr id="18" name="テキスト ボックス 17"/>
          <p:cNvSpPr txBox="1"/>
          <p:nvPr/>
        </p:nvSpPr>
        <p:spPr>
          <a:xfrm>
            <a:off x="7370866" y="4297510"/>
            <a:ext cx="2417287" cy="230832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メイリオ" pitchFamily="50" charset="-128"/>
              </a:rPr>
              <a:t>　免疫力は複数の食品を食べることにより多種多様な栄養素が総合的に作用しながら作られます。</a:t>
            </a:r>
            <a:endParaRPr lang="en-US" altLang="ja-JP" sz="1600" dirty="0" smtClean="0">
              <a:latin typeface="Meiryo UI" panose="020B0604030504040204" pitchFamily="50" charset="-128"/>
              <a:ea typeface="Meiryo UI" panose="020B0604030504040204" pitchFamily="50" charset="-128"/>
              <a:cs typeface="メイリオ" pitchFamily="50" charset="-128"/>
            </a:endParaRPr>
          </a:p>
          <a:p>
            <a:r>
              <a:rPr kumimoji="1" lang="ja-JP" altLang="en-US" sz="1600" dirty="0" smtClean="0">
                <a:latin typeface="Meiryo UI" panose="020B0604030504040204" pitchFamily="50" charset="-128"/>
                <a:ea typeface="Meiryo UI" panose="020B0604030504040204" pitchFamily="50" charset="-128"/>
                <a:cs typeface="メイリオ" pitchFamily="50" charset="-128"/>
              </a:rPr>
              <a:t>感染症予防（風邪、インフルエンザ、コロナなど）</a:t>
            </a:r>
            <a:r>
              <a:rPr lang="ja-JP" altLang="en-US" sz="1600" dirty="0" smtClean="0">
                <a:latin typeface="Meiryo UI" panose="020B0604030504040204" pitchFamily="50" charset="-128"/>
                <a:ea typeface="Meiryo UI" panose="020B0604030504040204" pitchFamily="50" charset="-128"/>
                <a:cs typeface="メイリオ" pitchFamily="50" charset="-128"/>
              </a:rPr>
              <a:t>として注目されている「免疫力」をテーマに栄養素を組み合わせたおすすめメニュー</a:t>
            </a:r>
            <a:endParaRPr lang="en-US" altLang="ja-JP" sz="1600" dirty="0" smtClean="0">
              <a:latin typeface="Meiryo UI" panose="020B0604030504040204" pitchFamily="50" charset="-128"/>
              <a:ea typeface="Meiryo UI" panose="020B0604030504040204" pitchFamily="50" charset="-128"/>
              <a:cs typeface="メイリオ" pitchFamily="50" charset="-128"/>
            </a:endParaRPr>
          </a:p>
        </p:txBody>
      </p:sp>
      <p:sp>
        <p:nvSpPr>
          <p:cNvPr id="19" name="テキスト ボックス 18">
            <a:extLst>
              <a:ext uri="{FF2B5EF4-FFF2-40B4-BE49-F238E27FC236}">
                <a16:creationId xmlns:a16="http://schemas.microsoft.com/office/drawing/2014/main" id="{FE3EFF1D-5C8D-4769-9E02-371200105127}"/>
              </a:ext>
            </a:extLst>
          </p:cNvPr>
          <p:cNvSpPr txBox="1"/>
          <p:nvPr/>
        </p:nvSpPr>
        <p:spPr>
          <a:xfrm>
            <a:off x="7341499" y="1237548"/>
            <a:ext cx="2106346" cy="461665"/>
          </a:xfrm>
          <a:prstGeom prst="rect">
            <a:avLst/>
          </a:prstGeom>
          <a:noFill/>
        </p:spPr>
        <p:txBody>
          <a:bodyPr wrap="none" rtlCol="0">
            <a:spAutoFit/>
          </a:bodyPr>
          <a:lstStyle/>
          <a:p>
            <a:r>
              <a:rPr lang="en-US" altLang="ja-JP" sz="2400" b="1" dirty="0" smtClean="0">
                <a:solidFill>
                  <a:srgbClr val="00B050"/>
                </a:solidFill>
                <a:latin typeface="メイリオ" panose="020B0604030504040204" pitchFamily="50" charset="-128"/>
                <a:ea typeface="メイリオ" panose="020B0604030504040204" pitchFamily="50" charset="-128"/>
              </a:rPr>
              <a:t>Vege-meshi</a:t>
            </a:r>
            <a:endParaRPr lang="en-US" altLang="ja-JP" sz="2400" b="1" dirty="0">
              <a:solidFill>
                <a:srgbClr val="00B050"/>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FE3EFF1D-5C8D-4769-9E02-371200105127}"/>
              </a:ext>
            </a:extLst>
          </p:cNvPr>
          <p:cNvSpPr txBox="1"/>
          <p:nvPr/>
        </p:nvSpPr>
        <p:spPr>
          <a:xfrm>
            <a:off x="7313204" y="3835845"/>
            <a:ext cx="2646878" cy="461665"/>
          </a:xfrm>
          <a:prstGeom prst="rect">
            <a:avLst/>
          </a:prstGeom>
          <a:noFill/>
        </p:spPr>
        <p:txBody>
          <a:bodyPr wrap="none" rtlCol="0">
            <a:spAutoFit/>
          </a:bodyPr>
          <a:lstStyle/>
          <a:p>
            <a:r>
              <a:rPr lang="ja-JP" altLang="en-US" sz="2400" b="1" dirty="0" smtClean="0">
                <a:solidFill>
                  <a:srgbClr val="00B050"/>
                </a:solidFill>
                <a:latin typeface="メイリオ" panose="020B0604030504040204" pitchFamily="50" charset="-128"/>
                <a:ea typeface="メイリオ" panose="020B0604030504040204" pitchFamily="50" charset="-128"/>
              </a:rPr>
              <a:t>免疫力を備えよう</a:t>
            </a:r>
            <a:endParaRPr lang="en-US" altLang="ja-JP" sz="2400" b="1" dirty="0">
              <a:solidFill>
                <a:srgbClr val="00B05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8239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6</a:t>
            </a:fld>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E3EFF1D-5C8D-4769-9E02-371200105127}"/>
              </a:ext>
            </a:extLst>
          </p:cNvPr>
          <p:cNvSpPr txBox="1"/>
          <p:nvPr/>
        </p:nvSpPr>
        <p:spPr>
          <a:xfrm>
            <a:off x="321095" y="316668"/>
            <a:ext cx="2698175" cy="523220"/>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栄養アドバイス</a:t>
            </a:r>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6097D4A-35C2-4A58-9FC4-51226061252B}"/>
              </a:ext>
            </a:extLst>
          </p:cNvPr>
          <p:cNvSpPr/>
          <p:nvPr/>
        </p:nvSpPr>
        <p:spPr>
          <a:xfrm>
            <a:off x="278999" y="368960"/>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6" name="矢印: 五方向 9">
            <a:extLst>
              <a:ext uri="{FF2B5EF4-FFF2-40B4-BE49-F238E27FC236}">
                <a16:creationId xmlns:a16="http://schemas.microsoft.com/office/drawing/2014/main" id="{8076F16B-87E1-425E-999B-4923E2F41887}"/>
              </a:ext>
            </a:extLst>
          </p:cNvPr>
          <p:cNvSpPr/>
          <p:nvPr/>
        </p:nvSpPr>
        <p:spPr>
          <a:xfrm>
            <a:off x="308028" y="1094768"/>
            <a:ext cx="2157233" cy="479212"/>
          </a:xfrm>
          <a:prstGeom prst="homePlate">
            <a:avLst/>
          </a:prstGeom>
          <a:solidFill>
            <a:srgbClr val="FF5050"/>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02</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7" name="四角形: 角を丸くする 2">
            <a:extLst>
              <a:ext uri="{FF2B5EF4-FFF2-40B4-BE49-F238E27FC236}">
                <a16:creationId xmlns:a16="http://schemas.microsoft.com/office/drawing/2014/main" id="{AE9AF689-76BD-48C6-90B3-5F4F10E45BFE}"/>
              </a:ext>
            </a:extLst>
          </p:cNvPr>
          <p:cNvSpPr/>
          <p:nvPr/>
        </p:nvSpPr>
        <p:spPr>
          <a:xfrm>
            <a:off x="191415" y="919376"/>
            <a:ext cx="116613" cy="5637312"/>
          </a:xfrm>
          <a:prstGeom prst="roundRect">
            <a:avLst>
              <a:gd name="adj" fmla="val 50000"/>
            </a:avLst>
          </a:prstGeom>
          <a:solidFill>
            <a:srgbClr val="FF505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9" name="正方形/長方形 8"/>
          <p:cNvSpPr/>
          <p:nvPr/>
        </p:nvSpPr>
        <p:spPr>
          <a:xfrm>
            <a:off x="437232" y="1678876"/>
            <a:ext cx="9328321" cy="646331"/>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健康</a:t>
            </a:r>
            <a:r>
              <a:rPr lang="ja-JP" altLang="en-US" dirty="0" smtClean="0">
                <a:latin typeface="Meiryo UI" panose="020B0604030504040204" pitchFamily="50" charset="-128"/>
                <a:ea typeface="Meiryo UI" panose="020B0604030504040204" pitchFamily="50" charset="-128"/>
              </a:rPr>
              <a:t>情報の発信や弊社栄養士による栄養アドバイス、レシピサイトなど在宅勤務の方にも情報提供可能な取り組みです。</a:t>
            </a:r>
            <a:endParaRPr lang="ja-JP" altLang="en-US"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E3EFF1D-5C8D-4769-9E02-371200105127}"/>
              </a:ext>
            </a:extLst>
          </p:cNvPr>
          <p:cNvSpPr txBox="1"/>
          <p:nvPr/>
        </p:nvSpPr>
        <p:spPr>
          <a:xfrm>
            <a:off x="4085729" y="2508902"/>
            <a:ext cx="2031325" cy="461665"/>
          </a:xfrm>
          <a:prstGeom prst="rect">
            <a:avLst/>
          </a:prstGeom>
          <a:noFill/>
        </p:spPr>
        <p:txBody>
          <a:bodyPr wrap="none" rtlCol="0">
            <a:spAutoFit/>
          </a:bodyPr>
          <a:lstStyle/>
          <a:p>
            <a:r>
              <a:rPr lang="ja-JP" altLang="en-US" sz="2400" b="1" dirty="0">
                <a:solidFill>
                  <a:srgbClr val="FF5050"/>
                </a:solidFill>
                <a:latin typeface="メイリオ" panose="020B0604030504040204" pitchFamily="50" charset="-128"/>
                <a:ea typeface="メイリオ" panose="020B0604030504040204" pitchFamily="50" charset="-128"/>
              </a:rPr>
              <a:t>健康</a:t>
            </a:r>
            <a:r>
              <a:rPr lang="ja-JP" altLang="en-US" sz="2400" b="1" dirty="0" smtClean="0">
                <a:solidFill>
                  <a:srgbClr val="FF5050"/>
                </a:solidFill>
                <a:latin typeface="メイリオ" panose="020B0604030504040204" pitchFamily="50" charset="-128"/>
                <a:ea typeface="メイリオ" panose="020B0604030504040204" pitchFamily="50" charset="-128"/>
              </a:rPr>
              <a:t>情報発信</a:t>
            </a:r>
            <a:endParaRPr lang="en-US" altLang="ja-JP" dirty="0">
              <a:solidFill>
                <a:srgbClr val="FF5050"/>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FE3EFF1D-5C8D-4769-9E02-371200105127}"/>
              </a:ext>
            </a:extLst>
          </p:cNvPr>
          <p:cNvSpPr txBox="1"/>
          <p:nvPr/>
        </p:nvSpPr>
        <p:spPr>
          <a:xfrm>
            <a:off x="832568" y="2507553"/>
            <a:ext cx="2339102" cy="461665"/>
          </a:xfrm>
          <a:prstGeom prst="rect">
            <a:avLst/>
          </a:prstGeom>
          <a:noFill/>
        </p:spPr>
        <p:txBody>
          <a:bodyPr wrap="none" rtlCol="0">
            <a:spAutoFit/>
          </a:bodyPr>
          <a:lstStyle/>
          <a:p>
            <a:r>
              <a:rPr lang="ja-JP" altLang="en-US" sz="2400" b="1" dirty="0" smtClean="0">
                <a:solidFill>
                  <a:srgbClr val="FF5050"/>
                </a:solidFill>
                <a:latin typeface="メイリオ" panose="020B0604030504040204" pitchFamily="50" charset="-128"/>
                <a:ea typeface="メイリオ" panose="020B0604030504040204" pitchFamily="50" charset="-128"/>
              </a:rPr>
              <a:t>健康アドバイス</a:t>
            </a:r>
            <a:endParaRPr lang="en-US" altLang="ja-JP" sz="2400" b="1" dirty="0" smtClean="0">
              <a:solidFill>
                <a:srgbClr val="FF5050"/>
              </a:solidFill>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48104" y="3527646"/>
            <a:ext cx="2088821" cy="2974227"/>
          </a:xfrm>
          <a:prstGeom prst="rect">
            <a:avLst/>
          </a:prstGeom>
        </p:spPr>
      </p:pic>
      <p:pic>
        <p:nvPicPr>
          <p:cNvPr id="13" name="Picture 2" descr="https://o.remove.bg/downloads/08b51797-9c39-48ef-b4e0-d84e9bd9fb3d/doutani-removebg-preview.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17011"/>
            <a:ext cx="2279981" cy="227998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FE3EFF1D-5C8D-4769-9E02-371200105127}"/>
              </a:ext>
            </a:extLst>
          </p:cNvPr>
          <p:cNvSpPr txBox="1"/>
          <p:nvPr/>
        </p:nvSpPr>
        <p:spPr>
          <a:xfrm>
            <a:off x="7172120" y="2507553"/>
            <a:ext cx="2339102" cy="461665"/>
          </a:xfrm>
          <a:prstGeom prst="rect">
            <a:avLst/>
          </a:prstGeom>
          <a:noFill/>
        </p:spPr>
        <p:txBody>
          <a:bodyPr wrap="none" rtlCol="0">
            <a:spAutoFit/>
          </a:bodyPr>
          <a:lstStyle/>
          <a:p>
            <a:r>
              <a:rPr lang="ja-JP" altLang="en-US" sz="2400" b="1" dirty="0" smtClean="0">
                <a:solidFill>
                  <a:srgbClr val="FF5050"/>
                </a:solidFill>
                <a:latin typeface="メイリオ" panose="020B0604030504040204" pitchFamily="50" charset="-128"/>
                <a:ea typeface="メイリオ" panose="020B0604030504040204" pitchFamily="50" charset="-128"/>
              </a:rPr>
              <a:t>レシピ情報発信</a:t>
            </a:r>
            <a:endParaRPr lang="en-US" altLang="ja-JP" dirty="0">
              <a:solidFill>
                <a:srgbClr val="FF5050"/>
              </a:solidFill>
              <a:latin typeface="メイリオ" panose="020B0604030504040204" pitchFamily="50" charset="-128"/>
              <a:ea typeface="メイリオ" panose="020B0604030504040204" pitchFamily="50" charset="-128"/>
            </a:endParaRPr>
          </a:p>
        </p:txBody>
      </p:sp>
      <p:pic>
        <p:nvPicPr>
          <p:cNvPr id="29" name="図 28"/>
          <p:cNvPicPr>
            <a:picLocks noChangeAspect="1"/>
          </p:cNvPicPr>
          <p:nvPr/>
        </p:nvPicPr>
        <p:blipFill>
          <a:blip r:embed="rId4"/>
          <a:stretch>
            <a:fillRect/>
          </a:stretch>
        </p:blipFill>
        <p:spPr>
          <a:xfrm>
            <a:off x="6891541" y="3490171"/>
            <a:ext cx="2979561" cy="3192740"/>
          </a:xfrm>
          <a:prstGeom prst="rect">
            <a:avLst/>
          </a:prstGeom>
        </p:spPr>
      </p:pic>
      <p:pic>
        <p:nvPicPr>
          <p:cNvPr id="30" name="図 29"/>
          <p:cNvPicPr>
            <a:picLocks noChangeAspect="1"/>
          </p:cNvPicPr>
          <p:nvPr/>
        </p:nvPicPr>
        <p:blipFill>
          <a:blip r:embed="rId5"/>
          <a:stretch>
            <a:fillRect/>
          </a:stretch>
        </p:blipFill>
        <p:spPr>
          <a:xfrm>
            <a:off x="4043639" y="3445201"/>
            <a:ext cx="2213040" cy="1146147"/>
          </a:xfrm>
          <a:prstGeom prst="rect">
            <a:avLst/>
          </a:prstGeom>
        </p:spPr>
      </p:pic>
      <p:pic>
        <p:nvPicPr>
          <p:cNvPr id="31" name="図 30"/>
          <p:cNvPicPr>
            <a:picLocks noChangeAspect="1"/>
          </p:cNvPicPr>
          <p:nvPr/>
        </p:nvPicPr>
        <p:blipFill>
          <a:blip r:embed="rId6"/>
          <a:stretch>
            <a:fillRect/>
          </a:stretch>
        </p:blipFill>
        <p:spPr>
          <a:xfrm>
            <a:off x="3952883" y="4649070"/>
            <a:ext cx="1218986" cy="2004623"/>
          </a:xfrm>
          <a:prstGeom prst="rect">
            <a:avLst/>
          </a:prstGeom>
        </p:spPr>
      </p:pic>
      <p:pic>
        <p:nvPicPr>
          <p:cNvPr id="33" name="図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34824" y="4649070"/>
            <a:ext cx="1187640" cy="20046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777104" y="2857182"/>
            <a:ext cx="2985539" cy="584775"/>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オンライン栄養アドバイス</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e</a:t>
            </a:r>
            <a:r>
              <a:rPr lang="ja-JP" altLang="en-US" sz="1600" dirty="0" smtClean="0">
                <a:latin typeface="Meiryo UI" panose="020B0604030504040204" pitchFamily="50" charset="-128"/>
                <a:ea typeface="Meiryo UI" panose="020B0604030504040204" pitchFamily="50" charset="-128"/>
              </a:rPr>
              <a:t>健キャン）</a:t>
            </a:r>
            <a:endParaRPr lang="ja-JP" altLang="en-US" sz="1600" dirty="0">
              <a:latin typeface="Meiryo UI" panose="020B0604030504040204" pitchFamily="50" charset="-128"/>
              <a:ea typeface="Meiryo UI" panose="020B0604030504040204" pitchFamily="50" charset="-128"/>
            </a:endParaRPr>
          </a:p>
        </p:txBody>
      </p:sp>
      <p:sp>
        <p:nvSpPr>
          <p:cNvPr id="20" name="正方形/長方形 19"/>
          <p:cNvSpPr/>
          <p:nvPr/>
        </p:nvSpPr>
        <p:spPr>
          <a:xfrm>
            <a:off x="3952042" y="2857182"/>
            <a:ext cx="2985539" cy="584775"/>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健康情報</a:t>
            </a:r>
            <a:r>
              <a:rPr lang="ja-JP" altLang="en-US" sz="1600" dirty="0" smtClean="0">
                <a:latin typeface="Meiryo UI" panose="020B0604030504040204" pitchFamily="50" charset="-128"/>
                <a:ea typeface="Meiryo UI" panose="020B0604030504040204" pitchFamily="50" charset="-128"/>
              </a:rPr>
              <a:t>をご自身のスマホから</a:t>
            </a:r>
            <a:endParaRPr lang="en-US" altLang="ja-JP" sz="1600" dirty="0" smtClean="0">
              <a:latin typeface="Meiryo UI" panose="020B0604030504040204" pitchFamily="50" charset="-128"/>
              <a:ea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シダックス</a:t>
            </a:r>
            <a:r>
              <a:rPr lang="en-US" altLang="ja-JP" sz="1600" dirty="0" smtClean="0">
                <a:latin typeface="Meiryo UI" panose="020B0604030504040204" pitchFamily="50" charset="-128"/>
                <a:ea typeface="Meiryo UI" panose="020B0604030504040204" pitchFamily="50" charset="-128"/>
              </a:rPr>
              <a:t>Info)</a:t>
            </a:r>
          </a:p>
        </p:txBody>
      </p:sp>
      <p:sp>
        <p:nvSpPr>
          <p:cNvPr id="21" name="正方形/長方形 20"/>
          <p:cNvSpPr/>
          <p:nvPr/>
        </p:nvSpPr>
        <p:spPr>
          <a:xfrm>
            <a:off x="6975949" y="2867532"/>
            <a:ext cx="2985539" cy="584775"/>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ご本人だけでなく家族も使える</a:t>
            </a:r>
            <a:endParaRPr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レシピサイト</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ソラレピ</a:t>
            </a:r>
            <a:r>
              <a:rPr lang="en-US" altLang="ja-JP" sz="1600" dirty="0" smtClean="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05743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622435" y="2602564"/>
            <a:ext cx="1543265" cy="1343212"/>
          </a:xfrm>
          <a:prstGeom prst="rect">
            <a:avLst/>
          </a:prstGeom>
        </p:spPr>
      </p:pic>
      <p:sp>
        <p:nvSpPr>
          <p:cNvPr id="15" name="角丸四角形吹き出し 14"/>
          <p:cNvSpPr/>
          <p:nvPr/>
        </p:nvSpPr>
        <p:spPr>
          <a:xfrm>
            <a:off x="2205724" y="2775638"/>
            <a:ext cx="3355627" cy="684801"/>
          </a:xfrm>
          <a:prstGeom prst="wedgeRoundRectCallout">
            <a:avLst>
              <a:gd name="adj1" fmla="val -53380"/>
              <a:gd name="adj2" fmla="val 30692"/>
              <a:gd name="adj3" fmla="val 16667"/>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41866" y="3968261"/>
            <a:ext cx="5219485" cy="2610912"/>
          </a:xfrm>
          <a:prstGeom prst="rect">
            <a:avLst/>
          </a:prstGeom>
          <a:solidFill>
            <a:schemeClr val="bg1">
              <a:alpha val="32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7</a:t>
            </a:fld>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E3EFF1D-5C8D-4769-9E02-371200105127}"/>
              </a:ext>
            </a:extLst>
          </p:cNvPr>
          <p:cNvSpPr txBox="1"/>
          <p:nvPr/>
        </p:nvSpPr>
        <p:spPr>
          <a:xfrm>
            <a:off x="321095" y="316668"/>
            <a:ext cx="1980029" cy="830997"/>
          </a:xfrm>
          <a:prstGeom prst="rect">
            <a:avLst/>
          </a:prstGeom>
          <a:noFill/>
        </p:spPr>
        <p:txBody>
          <a:bodyPr wrap="none" rtlCol="0">
            <a:spAutoFit/>
          </a:bodyPr>
          <a:lstStyle/>
          <a:p>
            <a:r>
              <a:rPr lang="ja-JP" altLang="en-US" sz="2800" b="1" u="sng" dirty="0">
                <a:solidFill>
                  <a:schemeClr val="tx1">
                    <a:lumMod val="65000"/>
                    <a:lumOff val="35000"/>
                  </a:schemeClr>
                </a:solidFill>
                <a:latin typeface="メイリオ" panose="020B0604030504040204" pitchFamily="50" charset="-128"/>
                <a:ea typeface="メイリオ" panose="020B0604030504040204" pitchFamily="50" charset="-128"/>
              </a:rPr>
              <a:t>ランチ診断</a:t>
            </a:r>
            <a:endParaRPr lang="en-US" altLang="ja-JP" sz="2800" b="1" u="sng" dirty="0" smtClean="0">
              <a:solidFill>
                <a:schemeClr val="tx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6097D4A-35C2-4A58-9FC4-51226061252B}"/>
              </a:ext>
            </a:extLst>
          </p:cNvPr>
          <p:cNvSpPr/>
          <p:nvPr/>
        </p:nvSpPr>
        <p:spPr>
          <a:xfrm>
            <a:off x="278999" y="368960"/>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6" name="矢印: 五方向 9">
            <a:extLst>
              <a:ext uri="{FF2B5EF4-FFF2-40B4-BE49-F238E27FC236}">
                <a16:creationId xmlns:a16="http://schemas.microsoft.com/office/drawing/2014/main" id="{8076F16B-87E1-425E-999B-4923E2F41887}"/>
              </a:ext>
            </a:extLst>
          </p:cNvPr>
          <p:cNvSpPr/>
          <p:nvPr/>
        </p:nvSpPr>
        <p:spPr>
          <a:xfrm>
            <a:off x="308028" y="1094768"/>
            <a:ext cx="2157233" cy="479212"/>
          </a:xfrm>
          <a:prstGeom prst="homePlate">
            <a:avLst/>
          </a:prstGeom>
          <a:solidFill>
            <a:schemeClr val="accent5"/>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03</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7" name="四角形: 角を丸くする 2">
            <a:extLst>
              <a:ext uri="{FF2B5EF4-FFF2-40B4-BE49-F238E27FC236}">
                <a16:creationId xmlns:a16="http://schemas.microsoft.com/office/drawing/2014/main" id="{AE9AF689-76BD-48C6-90B3-5F4F10E45BFE}"/>
              </a:ext>
            </a:extLst>
          </p:cNvPr>
          <p:cNvSpPr/>
          <p:nvPr/>
        </p:nvSpPr>
        <p:spPr>
          <a:xfrm>
            <a:off x="191415" y="919376"/>
            <a:ext cx="116613" cy="5637312"/>
          </a:xfrm>
          <a:prstGeom prst="roundRect">
            <a:avLst>
              <a:gd name="adj" fmla="val 50000"/>
            </a:avLst>
          </a:prstGeom>
          <a:solidFill>
            <a:schemeClr val="accent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pic>
        <p:nvPicPr>
          <p:cNvPr id="8" name="図 7"/>
          <p:cNvPicPr>
            <a:picLocks noChangeAspect="1"/>
          </p:cNvPicPr>
          <p:nvPr/>
        </p:nvPicPr>
        <p:blipFill>
          <a:blip r:embed="rId3"/>
          <a:stretch>
            <a:fillRect/>
          </a:stretch>
        </p:blipFill>
        <p:spPr>
          <a:xfrm>
            <a:off x="5737751" y="3134251"/>
            <a:ext cx="3995500" cy="3247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正方形/長方形 8"/>
          <p:cNvSpPr/>
          <p:nvPr/>
        </p:nvSpPr>
        <p:spPr>
          <a:xfrm>
            <a:off x="437232" y="1678876"/>
            <a:ext cx="9328321" cy="923330"/>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　社員食堂の購入データとメニューデータを紐付けし、社員食堂で購入した料理を、個人ごとにレポートを作成</a:t>
            </a:r>
            <a:r>
              <a:rPr lang="ja-JP" altLang="en-US" dirty="0">
                <a:latin typeface="Meiryo UI" panose="020B0604030504040204" pitchFamily="50" charset="-128"/>
                <a:ea typeface="Meiryo UI" panose="020B0604030504040204" pitchFamily="50" charset="-128"/>
              </a:rPr>
              <a:t>します。「購入履歴の見える化（レポート）」</a:t>
            </a:r>
            <a:r>
              <a:rPr lang="ja-JP" altLang="en-US" dirty="0" smtClean="0">
                <a:latin typeface="Meiryo UI" panose="020B0604030504040204" pitchFamily="50" charset="-128"/>
                <a:ea typeface="Meiryo UI" panose="020B0604030504040204" pitchFamily="50" charset="-128"/>
              </a:rPr>
              <a:t>をご自身に</a:t>
            </a:r>
            <a:r>
              <a:rPr lang="ja-JP" altLang="en-US" dirty="0">
                <a:latin typeface="Meiryo UI" panose="020B0604030504040204" pitchFamily="50" charset="-128"/>
                <a:ea typeface="Meiryo UI" panose="020B0604030504040204" pitchFamily="50" charset="-128"/>
              </a:rPr>
              <a:t>見て頂くことで、客観的</a:t>
            </a:r>
            <a:r>
              <a:rPr lang="ja-JP" altLang="en-US" dirty="0" smtClean="0">
                <a:latin typeface="Meiryo UI" panose="020B0604030504040204" pitchFamily="50" charset="-128"/>
                <a:ea typeface="Meiryo UI" panose="020B0604030504040204" pitchFamily="50" charset="-128"/>
              </a:rPr>
              <a:t>にご自身の食事</a:t>
            </a:r>
            <a:r>
              <a:rPr lang="ja-JP" altLang="en-US" dirty="0">
                <a:latin typeface="Meiryo UI" panose="020B0604030504040204" pitchFamily="50" charset="-128"/>
                <a:ea typeface="Meiryo UI" panose="020B0604030504040204" pitchFamily="50" charset="-128"/>
              </a:rPr>
              <a:t>状況を「知る」ことにつながり、課題に「気づく」機会につながります</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E3EFF1D-5C8D-4769-9E02-371200105127}"/>
              </a:ext>
            </a:extLst>
          </p:cNvPr>
          <p:cNvSpPr txBox="1"/>
          <p:nvPr/>
        </p:nvSpPr>
        <p:spPr>
          <a:xfrm>
            <a:off x="2836628" y="1128624"/>
            <a:ext cx="3262432" cy="461665"/>
          </a:xfrm>
          <a:prstGeom prst="rect">
            <a:avLst/>
          </a:prstGeom>
          <a:noFill/>
        </p:spPr>
        <p:txBody>
          <a:bodyPr wrap="none" rtlCol="0">
            <a:spAutoFit/>
          </a:bodyPr>
          <a:lstStyle/>
          <a:p>
            <a:r>
              <a:rPr lang="ja-JP" altLang="en-US" sz="2400" b="1" dirty="0" smtClean="0">
                <a:solidFill>
                  <a:schemeClr val="accent5"/>
                </a:solidFill>
                <a:latin typeface="メイリオ" panose="020B0604030504040204" pitchFamily="50" charset="-128"/>
                <a:ea typeface="メイリオ" panose="020B0604030504040204" pitchFamily="50" charset="-128"/>
              </a:rPr>
              <a:t>ランチ診断レポート</a:t>
            </a:r>
            <a:r>
              <a:rPr lang="ja-JP" altLang="en-US" sz="2400" b="1" dirty="0">
                <a:solidFill>
                  <a:schemeClr val="accent5"/>
                </a:solidFill>
                <a:latin typeface="メイリオ" panose="020B0604030504040204" pitchFamily="50" charset="-128"/>
                <a:ea typeface="メイリオ" panose="020B0604030504040204" pitchFamily="50" charset="-128"/>
              </a:rPr>
              <a:t>　</a:t>
            </a:r>
            <a:endParaRPr lang="en-US" altLang="ja-JP" sz="1400" dirty="0" smtClean="0">
              <a:solidFill>
                <a:schemeClr val="accent5"/>
              </a:solidFill>
              <a:latin typeface="メイリオ" panose="020B0604030504040204" pitchFamily="50" charset="-128"/>
              <a:ea typeface="メイリオ" panose="020B0604030504040204" pitchFamily="50" charset="-128"/>
            </a:endParaRPr>
          </a:p>
        </p:txBody>
      </p:sp>
      <p:sp>
        <p:nvSpPr>
          <p:cNvPr id="12" name="正方形/長方形 11"/>
          <p:cNvSpPr/>
          <p:nvPr/>
        </p:nvSpPr>
        <p:spPr>
          <a:xfrm>
            <a:off x="2270917" y="2789575"/>
            <a:ext cx="3140532" cy="584775"/>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rPr>
              <a:t>　食堂のオートレジから喫食履歴を自動連動し、レポートをお出しします。</a:t>
            </a:r>
            <a:endParaRPr lang="ja-JP" altLang="en-US" sz="1600" dirty="0">
              <a:latin typeface="Meiryo UI" panose="020B0604030504040204" pitchFamily="50" charset="-128"/>
              <a:ea typeface="Meiryo UI" panose="020B0604030504040204" pitchFamily="50" charset="-128"/>
            </a:endParaRPr>
          </a:p>
        </p:txBody>
      </p:sp>
      <p:sp>
        <p:nvSpPr>
          <p:cNvPr id="13" name="正方形/長方形 12"/>
          <p:cNvSpPr/>
          <p:nvPr/>
        </p:nvSpPr>
        <p:spPr>
          <a:xfrm>
            <a:off x="341866" y="3955584"/>
            <a:ext cx="5464574" cy="2693045"/>
          </a:xfrm>
          <a:prstGeom prst="rect">
            <a:avLst/>
          </a:prstGeom>
        </p:spPr>
        <p:txBody>
          <a:bodyPr wrap="square">
            <a:spAutoFit/>
          </a:bodyPr>
          <a:lstStyle/>
          <a:p>
            <a:r>
              <a:rPr lang="en-US" altLang="ja-JP" sz="1400" b="1" u="sng" dirty="0" smtClean="0">
                <a:solidFill>
                  <a:srgbClr val="3A3A3A"/>
                </a:solidFill>
                <a:latin typeface="Meiryo UI" panose="020B0604030504040204" pitchFamily="50" charset="-128"/>
                <a:ea typeface="Meiryo UI" panose="020B0604030504040204" pitchFamily="50" charset="-128"/>
              </a:rPr>
              <a:t>【</a:t>
            </a:r>
            <a:r>
              <a:rPr lang="ja-JP" altLang="en-US" sz="1400" b="1" u="sng" dirty="0" smtClean="0">
                <a:solidFill>
                  <a:srgbClr val="3A3A3A"/>
                </a:solidFill>
                <a:latin typeface="Meiryo UI" panose="020B0604030504040204" pitchFamily="50" charset="-128"/>
                <a:ea typeface="Meiryo UI" panose="020B0604030504040204" pitchFamily="50" charset="-128"/>
              </a:rPr>
              <a:t>活用例</a:t>
            </a:r>
            <a:r>
              <a:rPr lang="en-US" altLang="ja-JP" sz="1400" b="1" u="sng" dirty="0" smtClean="0">
                <a:solidFill>
                  <a:srgbClr val="3A3A3A"/>
                </a:solidFill>
                <a:latin typeface="Meiryo UI" panose="020B0604030504040204" pitchFamily="50" charset="-128"/>
                <a:ea typeface="Meiryo UI" panose="020B0604030504040204" pitchFamily="50" charset="-128"/>
              </a:rPr>
              <a:t>1】</a:t>
            </a:r>
          </a:p>
          <a:p>
            <a:pPr>
              <a:spcBef>
                <a:spcPct val="0"/>
              </a:spcBef>
            </a:pPr>
            <a:r>
              <a:rPr lang="ja-JP" altLang="en-US" sz="1400" dirty="0">
                <a:latin typeface="メイリオ" panose="020B0604030504040204" pitchFamily="50" charset="-128"/>
                <a:ea typeface="メイリオ" panose="020B0604030504040204" pitchFamily="50" charset="-128"/>
              </a:rPr>
              <a:t>食堂利用者様</a:t>
            </a:r>
            <a:r>
              <a:rPr lang="ja-JP" altLang="en-US" sz="1600" b="1" dirty="0">
                <a:solidFill>
                  <a:srgbClr val="FF0000"/>
                </a:solidFill>
                <a:latin typeface="メイリオ" panose="020B0604030504040204" pitchFamily="50" charset="-128"/>
                <a:ea typeface="メイリオ" panose="020B0604030504040204" pitchFamily="50" charset="-128"/>
              </a:rPr>
              <a:t>全員</a:t>
            </a:r>
            <a:r>
              <a:rPr lang="ja-JP" altLang="en-US" sz="1400" dirty="0">
                <a:latin typeface="メイリオ" panose="020B0604030504040204" pitchFamily="50" charset="-128"/>
                <a:ea typeface="メイリオ" panose="020B0604030504040204" pitchFamily="50" charset="-128"/>
              </a:rPr>
              <a:t>を対象に</a:t>
            </a:r>
            <a:r>
              <a:rPr lang="ja-JP" altLang="en-US" sz="1400" dirty="0" smtClean="0">
                <a:latin typeface="メイリオ" panose="020B0604030504040204" pitchFamily="50" charset="-128"/>
                <a:ea typeface="メイリオ" panose="020B0604030504040204" pitchFamily="50" charset="-128"/>
              </a:rPr>
              <a:t>、「購入</a:t>
            </a:r>
            <a:r>
              <a:rPr lang="ja-JP" altLang="en-US" sz="1400" dirty="0">
                <a:latin typeface="メイリオ" panose="020B0604030504040204" pitchFamily="50" charset="-128"/>
                <a:ea typeface="メイリオ" panose="020B0604030504040204" pitchFamily="50" charset="-128"/>
              </a:rPr>
              <a:t>履歴に</a:t>
            </a:r>
            <a:r>
              <a:rPr lang="ja-JP" altLang="en-US" sz="1400" dirty="0" smtClean="0">
                <a:latin typeface="メイリオ" panose="020B0604030504040204" pitchFamily="50" charset="-128"/>
                <a:ea typeface="メイリオ" panose="020B0604030504040204" pitchFamily="50" charset="-128"/>
              </a:rPr>
              <a:t>基づいた</a:t>
            </a:r>
            <a:endParaRPr lang="en-US" altLang="ja-JP" sz="1400" dirty="0" smtClean="0">
              <a:latin typeface="メイリオ" panose="020B0604030504040204" pitchFamily="50" charset="-128"/>
              <a:ea typeface="メイリオ" panose="020B0604030504040204" pitchFamily="50" charset="-128"/>
            </a:endParaRPr>
          </a:p>
          <a:p>
            <a:pPr>
              <a:spcBef>
                <a:spcPct val="0"/>
              </a:spcBef>
            </a:pPr>
            <a:r>
              <a:rPr lang="ja-JP" altLang="en-US" sz="1400" dirty="0" smtClean="0">
                <a:latin typeface="メイリオ" panose="020B0604030504040204" pitchFamily="50" charset="-128"/>
                <a:ea typeface="メイリオ" panose="020B0604030504040204" pitchFamily="50" charset="-128"/>
              </a:rPr>
              <a:t>食歴</a:t>
            </a:r>
            <a:r>
              <a:rPr lang="ja-JP" altLang="en-US" sz="1400" dirty="0">
                <a:latin typeface="メイリオ" panose="020B0604030504040204" pitchFamily="50" charset="-128"/>
                <a:ea typeface="メイリオ" panose="020B0604030504040204" pitchFamily="50" charset="-128"/>
              </a:rPr>
              <a:t>レポート」をご提供し、日常の食事傾向</a:t>
            </a:r>
            <a:r>
              <a:rPr lang="ja-JP" altLang="en-US" sz="1400" dirty="0" smtClean="0">
                <a:latin typeface="メイリオ" panose="020B0604030504040204" pitchFamily="50" charset="-128"/>
                <a:ea typeface="メイリオ" panose="020B0604030504040204" pitchFamily="50" charset="-128"/>
              </a:rPr>
              <a:t>を「</a:t>
            </a:r>
            <a:r>
              <a:rPr lang="ja-JP" altLang="en-US" sz="1400" dirty="0">
                <a:latin typeface="メイリオ" panose="020B0604030504040204" pitchFamily="50" charset="-128"/>
                <a:ea typeface="メイリオ" panose="020B0604030504040204" pitchFamily="50" charset="-128"/>
              </a:rPr>
              <a:t>知る」</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pPr>
              <a:spcBef>
                <a:spcPct val="0"/>
              </a:spcBef>
            </a:pPr>
            <a:r>
              <a:rPr lang="ja-JP" altLang="en-US" sz="1400" dirty="0" smtClean="0">
                <a:latin typeface="メイリオ" panose="020B0604030504040204" pitchFamily="50" charset="-128"/>
                <a:ea typeface="メイリオ" panose="020B0604030504040204" pitchFamily="50" charset="-128"/>
              </a:rPr>
              <a:t>課題</a:t>
            </a:r>
            <a:r>
              <a:rPr lang="ja-JP" altLang="en-US" sz="1400" dirty="0">
                <a:latin typeface="メイリオ" panose="020B0604030504040204" pitchFamily="50" charset="-128"/>
                <a:ea typeface="メイリオ" panose="020B0604030504040204" pitchFamily="50" charset="-128"/>
              </a:rPr>
              <a:t>に「気づく」ことを通じ</a:t>
            </a:r>
            <a:r>
              <a:rPr lang="ja-JP" altLang="en-US" sz="1400" dirty="0" smtClean="0">
                <a:latin typeface="メイリオ" panose="020B0604030504040204" pitchFamily="50" charset="-128"/>
                <a:ea typeface="メイリオ" panose="020B0604030504040204" pitchFamily="50" charset="-128"/>
              </a:rPr>
              <a:t>、</a:t>
            </a:r>
            <a:r>
              <a:rPr lang="ja-JP" altLang="en-US" sz="1400" b="1" dirty="0" smtClean="0">
                <a:solidFill>
                  <a:schemeClr val="accent5"/>
                </a:solidFill>
                <a:latin typeface="メイリオ" panose="020B0604030504040204" pitchFamily="50" charset="-128"/>
                <a:ea typeface="メイリオ" panose="020B0604030504040204" pitchFamily="50" charset="-128"/>
              </a:rPr>
              <a:t>食堂</a:t>
            </a:r>
            <a:r>
              <a:rPr lang="ja-JP" altLang="en-US" sz="1400" b="1" dirty="0">
                <a:solidFill>
                  <a:schemeClr val="accent5"/>
                </a:solidFill>
                <a:latin typeface="メイリオ" panose="020B0604030504040204" pitchFamily="50" charset="-128"/>
                <a:ea typeface="メイリオ" panose="020B0604030504040204" pitchFamily="50" charset="-128"/>
              </a:rPr>
              <a:t>利用者の食事の意識</a:t>
            </a:r>
            <a:r>
              <a:rPr lang="ja-JP" altLang="en-US" sz="1400" b="1" dirty="0" smtClean="0">
                <a:solidFill>
                  <a:schemeClr val="accent5"/>
                </a:solidFill>
                <a:latin typeface="メイリオ" panose="020B0604030504040204" pitchFamily="50" charset="-128"/>
                <a:ea typeface="メイリオ" panose="020B0604030504040204" pitchFamily="50" charset="-128"/>
              </a:rPr>
              <a:t>や</a:t>
            </a:r>
            <a:endParaRPr lang="en-US" altLang="ja-JP" sz="1400" b="1" dirty="0" smtClean="0">
              <a:solidFill>
                <a:schemeClr val="accent5"/>
              </a:solidFill>
              <a:latin typeface="メイリオ" panose="020B0604030504040204" pitchFamily="50" charset="-128"/>
              <a:ea typeface="メイリオ" panose="020B0604030504040204" pitchFamily="50" charset="-128"/>
            </a:endParaRPr>
          </a:p>
          <a:p>
            <a:pPr>
              <a:spcBef>
                <a:spcPct val="0"/>
              </a:spcBef>
            </a:pPr>
            <a:r>
              <a:rPr lang="ja-JP" altLang="en-US" sz="1400" b="1" dirty="0" smtClean="0">
                <a:solidFill>
                  <a:schemeClr val="accent5"/>
                </a:solidFill>
                <a:latin typeface="メイリオ" panose="020B0604030504040204" pitchFamily="50" charset="-128"/>
                <a:ea typeface="メイリオ" panose="020B0604030504040204" pitchFamily="50" charset="-128"/>
              </a:rPr>
              <a:t>関心</a:t>
            </a:r>
            <a:r>
              <a:rPr lang="ja-JP" altLang="en-US" sz="1400" b="1" dirty="0">
                <a:solidFill>
                  <a:schemeClr val="accent5"/>
                </a:solidFill>
                <a:latin typeface="メイリオ" panose="020B0604030504040204" pitchFamily="50" charset="-128"/>
                <a:ea typeface="メイリオ" panose="020B0604030504040204" pitchFamily="50" charset="-128"/>
              </a:rPr>
              <a:t>を高めるきっかけ</a:t>
            </a:r>
            <a:r>
              <a:rPr lang="ja-JP" altLang="en-US" sz="1400" dirty="0">
                <a:latin typeface="メイリオ" panose="020B0604030504040204" pitchFamily="50" charset="-128"/>
                <a:ea typeface="メイリオ" panose="020B0604030504040204" pitchFamily="50" charset="-128"/>
              </a:rPr>
              <a:t>にして頂く</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pPr>
              <a:spcBef>
                <a:spcPct val="0"/>
              </a:spcBef>
            </a:pPr>
            <a:endParaRPr lang="en-US" altLang="ja-JP" sz="600" dirty="0" smtClean="0">
              <a:latin typeface="メイリオ" panose="020B0604030504040204" pitchFamily="50" charset="-128"/>
              <a:ea typeface="メイリオ" panose="020B0604030504040204" pitchFamily="50" charset="-128"/>
            </a:endParaRPr>
          </a:p>
          <a:p>
            <a:pPr>
              <a:spcBef>
                <a:spcPct val="0"/>
              </a:spcBef>
            </a:pPr>
            <a:r>
              <a:rPr lang="en-US" altLang="ja-JP" sz="1400" b="1" u="sng" dirty="0" smtClean="0">
                <a:latin typeface="メイリオ" panose="020B0604030504040204" pitchFamily="50" charset="-128"/>
                <a:ea typeface="メイリオ" panose="020B0604030504040204" pitchFamily="50" charset="-128"/>
              </a:rPr>
              <a:t>【</a:t>
            </a:r>
            <a:r>
              <a:rPr lang="ja-JP" altLang="en-US" sz="1400" b="1" u="sng" dirty="0" smtClean="0">
                <a:latin typeface="メイリオ" panose="020B0604030504040204" pitchFamily="50" charset="-128"/>
                <a:ea typeface="メイリオ" panose="020B0604030504040204" pitchFamily="50" charset="-128"/>
              </a:rPr>
              <a:t>活用例</a:t>
            </a:r>
            <a:r>
              <a:rPr lang="en-US" altLang="ja-JP" sz="1400" b="1" u="sng" dirty="0" smtClean="0">
                <a:latin typeface="メイリオ" panose="020B0604030504040204" pitchFamily="50" charset="-128"/>
                <a:ea typeface="メイリオ" panose="020B0604030504040204" pitchFamily="50" charset="-128"/>
              </a:rPr>
              <a:t>2】</a:t>
            </a:r>
          </a:p>
          <a:p>
            <a:pPr>
              <a:spcBef>
                <a:spcPct val="0"/>
              </a:spcBef>
            </a:pPr>
            <a:r>
              <a:rPr lang="ja-JP" altLang="en-US" sz="1400" dirty="0">
                <a:latin typeface="メイリオ" panose="020B0604030504040204" pitchFamily="50" charset="-128"/>
                <a:ea typeface="メイリオ" panose="020B0604030504040204" pitchFamily="50" charset="-128"/>
              </a:rPr>
              <a:t>企業様側による</a:t>
            </a:r>
            <a:r>
              <a:rPr lang="ja-JP" altLang="en-US" sz="1600" b="1" dirty="0">
                <a:solidFill>
                  <a:srgbClr val="FF0000"/>
                </a:solidFill>
                <a:latin typeface="メイリオ" panose="020B0604030504040204" pitchFamily="50" charset="-128"/>
                <a:ea typeface="メイリオ" panose="020B0604030504040204" pitchFamily="50" charset="-128"/>
              </a:rPr>
              <a:t>特定</a:t>
            </a:r>
            <a:r>
              <a:rPr lang="ja-JP" altLang="en-US" sz="1400" dirty="0">
                <a:latin typeface="メイリオ" panose="020B0604030504040204" pitchFamily="50" charset="-128"/>
                <a:ea typeface="メイリオ" panose="020B0604030504040204" pitchFamily="50" charset="-128"/>
              </a:rPr>
              <a:t>の対象者に対する保健指導における、</a:t>
            </a:r>
            <a:r>
              <a:rPr lang="ja-JP" altLang="en-US" sz="1400" dirty="0" smtClean="0">
                <a:latin typeface="メイリオ" panose="020B0604030504040204" pitchFamily="50" charset="-128"/>
                <a:ea typeface="メイリオ" panose="020B0604030504040204" pitchFamily="50" charset="-128"/>
              </a:rPr>
              <a:t>行動</a:t>
            </a:r>
            <a:endParaRPr lang="en-US" altLang="ja-JP" sz="1400" dirty="0" smtClean="0">
              <a:latin typeface="メイリオ" panose="020B0604030504040204" pitchFamily="50" charset="-128"/>
              <a:ea typeface="メイリオ" panose="020B0604030504040204" pitchFamily="50" charset="-128"/>
            </a:endParaRPr>
          </a:p>
          <a:p>
            <a:pPr>
              <a:spcBef>
                <a:spcPct val="0"/>
              </a:spcBef>
            </a:pPr>
            <a:r>
              <a:rPr lang="ja-JP" altLang="en-US" sz="1400" dirty="0" smtClean="0">
                <a:latin typeface="メイリオ" panose="020B0604030504040204" pitchFamily="50" charset="-128"/>
                <a:ea typeface="メイリオ" panose="020B0604030504040204" pitchFamily="50" charset="-128"/>
              </a:rPr>
              <a:t>目標</a:t>
            </a:r>
            <a:r>
              <a:rPr lang="ja-JP" altLang="en-US" sz="1400" dirty="0">
                <a:latin typeface="メイリオ" panose="020B0604030504040204" pitchFamily="50" charset="-128"/>
                <a:ea typeface="メイリオ" panose="020B0604030504040204" pitchFamily="50" charset="-128"/>
              </a:rPr>
              <a:t>の実施状況の</a:t>
            </a:r>
            <a:r>
              <a:rPr lang="ja-JP" altLang="en-US" sz="1400" b="1" u="sng" dirty="0">
                <a:solidFill>
                  <a:schemeClr val="accent5"/>
                </a:solidFill>
                <a:latin typeface="メイリオ" panose="020B0604030504040204" pitchFamily="50" charset="-128"/>
                <a:ea typeface="メイリオ" panose="020B0604030504040204" pitchFamily="50" charset="-128"/>
              </a:rPr>
              <a:t>評価材料に「購入履歴に基づいた食歴レポート」を活用</a:t>
            </a:r>
            <a:r>
              <a:rPr lang="ja-JP" altLang="en-US" sz="1400" dirty="0">
                <a:latin typeface="メイリオ" panose="020B0604030504040204" pitchFamily="50" charset="-128"/>
                <a:ea typeface="メイリオ" panose="020B0604030504040204" pitchFamily="50" charset="-128"/>
              </a:rPr>
              <a:t>して頂く。</a:t>
            </a:r>
            <a:endParaRPr lang="en-US" altLang="ja-JP" sz="1400" dirty="0">
              <a:latin typeface="メイリオ" panose="020B0604030504040204" pitchFamily="50" charset="-128"/>
              <a:ea typeface="メイリオ" panose="020B0604030504040204" pitchFamily="50" charset="-128"/>
            </a:endParaRPr>
          </a:p>
          <a:p>
            <a:pPr>
              <a:spcBef>
                <a:spcPct val="0"/>
              </a:spcBef>
            </a:pPr>
            <a:r>
              <a:rPr lang="ja-JP" altLang="en-US" sz="1100" dirty="0">
                <a:latin typeface="メイリオ" panose="020B0604030504040204" pitchFamily="50" charset="-128"/>
                <a:ea typeface="メイリオ" panose="020B0604030504040204" pitchFamily="50" charset="-128"/>
              </a:rPr>
              <a:t>（例）</a:t>
            </a:r>
            <a:endParaRPr lang="en-US" altLang="ja-JP" sz="1100" dirty="0">
              <a:latin typeface="メイリオ" panose="020B0604030504040204" pitchFamily="50" charset="-128"/>
              <a:ea typeface="メイリオ" panose="020B0604030504040204" pitchFamily="50" charset="-128"/>
            </a:endParaRPr>
          </a:p>
          <a:p>
            <a:pPr>
              <a:spcBef>
                <a:spcPct val="0"/>
              </a:spcBef>
            </a:pPr>
            <a:r>
              <a:rPr lang="ja-JP" altLang="en-US" sz="1100" dirty="0">
                <a:latin typeface="メイリオ" panose="020B0604030504040204" pitchFamily="50" charset="-128"/>
                <a:ea typeface="メイリオ" panose="020B0604030504040204" pitchFamily="50" charset="-128"/>
              </a:rPr>
              <a:t>行動目標：「お昼に野菜小鉢を毎日食べる」</a:t>
            </a:r>
            <a:endParaRPr lang="en-US" altLang="ja-JP" sz="1100" dirty="0">
              <a:latin typeface="メイリオ" panose="020B0604030504040204" pitchFamily="50" charset="-128"/>
              <a:ea typeface="メイリオ" panose="020B0604030504040204" pitchFamily="50" charset="-128"/>
            </a:endParaRPr>
          </a:p>
          <a:p>
            <a:pPr>
              <a:spcBef>
                <a:spcPct val="0"/>
              </a:spcBef>
            </a:pPr>
            <a:r>
              <a:rPr lang="ja-JP" altLang="en-US" sz="1100" dirty="0">
                <a:latin typeface="メイリオ" panose="020B0604030504040204" pitchFamily="50" charset="-128"/>
                <a:ea typeface="メイリオ" panose="020B0604030504040204" pitchFamily="50" charset="-128"/>
              </a:rPr>
              <a:t>評価　　：「購入履歴に基づいた食歴レポート」で野菜小鉢を食べた回数を</a:t>
            </a:r>
            <a:r>
              <a:rPr lang="ja-JP" altLang="en-US" sz="1100" dirty="0" smtClean="0">
                <a:latin typeface="メイリオ" panose="020B0604030504040204" pitchFamily="50" charset="-128"/>
                <a:ea typeface="メイリオ" panose="020B0604030504040204" pitchFamily="50" charset="-128"/>
              </a:rPr>
              <a:t>確認</a:t>
            </a:r>
            <a:endParaRPr lang="ja-JP" altLang="en-US" sz="16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5806440" y="2709928"/>
            <a:ext cx="2733441"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ランチ診断レポート出力イメージ</a:t>
            </a: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6117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 SHIDAX</a:t>
            </a:r>
            <a:r>
              <a:rPr lang="ja-JP" altLang="en-US" sz="80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800" smtClean="0">
                <a:solidFill>
                  <a:prstClr val="black">
                    <a:lumMod val="75000"/>
                    <a:lumOff val="25000"/>
                  </a:prstClr>
                </a:solidFill>
                <a:latin typeface="メイリオ" panose="020B0604030504040204" pitchFamily="50" charset="-128"/>
                <a:ea typeface="メイリオ" panose="020B0604030504040204" pitchFamily="50" charset="-128"/>
              </a:rPr>
              <a:t>CORPORATION. All Right Reserved.</a:t>
            </a:r>
            <a:endParaRPr lang="ja-JP" altLang="en-US" sz="800" dirty="0">
              <a:solidFill>
                <a:prstClr val="black">
                  <a:lumMod val="75000"/>
                  <a:lumOff val="25000"/>
                </a:prstClr>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4"/>
          </p:nvPr>
        </p:nvSpPr>
        <p:spPr/>
        <p:txBody>
          <a:bodyPr/>
          <a:lstStyle/>
          <a:p>
            <a:pPr algn="ctr"/>
            <a:fld id="{825C9FE8-E417-42BD-83E2-1B4172A7035A}" type="slidenum">
              <a:rPr kumimoji="1" lang="ja-JP" altLang="en-US" smtClean="0">
                <a:latin typeface="メイリオ" panose="020B0604030504040204" pitchFamily="50" charset="-128"/>
                <a:ea typeface="メイリオ" panose="020B0604030504040204" pitchFamily="50" charset="-128"/>
              </a:rPr>
              <a:pPr algn="ctr"/>
              <a:t>8</a:t>
            </a:fld>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E3EFF1D-5C8D-4769-9E02-371200105127}"/>
              </a:ext>
            </a:extLst>
          </p:cNvPr>
          <p:cNvSpPr txBox="1"/>
          <p:nvPr/>
        </p:nvSpPr>
        <p:spPr>
          <a:xfrm>
            <a:off x="321095" y="316668"/>
            <a:ext cx="1980029" cy="830997"/>
          </a:xfrm>
          <a:prstGeom prst="rect">
            <a:avLst/>
          </a:prstGeom>
          <a:noFill/>
        </p:spPr>
        <p:txBody>
          <a:bodyPr wrap="none" rtlCol="0">
            <a:spAutoFit/>
          </a:bodyPr>
          <a:lstStyle/>
          <a:p>
            <a:r>
              <a:rPr lang="ja-JP" altLang="en-US" sz="2800" b="1" u="sng" dirty="0" smtClean="0">
                <a:solidFill>
                  <a:schemeClr val="tx1">
                    <a:lumMod val="65000"/>
                    <a:lumOff val="35000"/>
                  </a:schemeClr>
                </a:solidFill>
                <a:latin typeface="メイリオ" panose="020B0604030504040204" pitchFamily="50" charset="-128"/>
                <a:ea typeface="メイリオ" panose="020B0604030504040204" pitchFamily="50" charset="-128"/>
              </a:rPr>
              <a:t>健康アプリ</a:t>
            </a:r>
            <a:endParaRPr lang="en-US" altLang="ja-JP" sz="2800" b="1" u="sng" dirty="0" smtClean="0">
              <a:solidFill>
                <a:schemeClr val="tx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6097D4A-35C2-4A58-9FC4-51226061252B}"/>
              </a:ext>
            </a:extLst>
          </p:cNvPr>
          <p:cNvSpPr/>
          <p:nvPr/>
        </p:nvSpPr>
        <p:spPr>
          <a:xfrm>
            <a:off x="278999" y="368960"/>
            <a:ext cx="62867" cy="2977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endParaRPr kumimoji="1" lang="ja-JP" altLang="en-US" sz="2400" dirty="0">
              <a:solidFill>
                <a:schemeClr val="tx1">
                  <a:lumMod val="65000"/>
                  <a:lumOff val="35000"/>
                </a:schemeClr>
              </a:solidFill>
              <a:latin typeface="+mn-ea"/>
            </a:endParaRPr>
          </a:p>
        </p:txBody>
      </p:sp>
      <p:sp>
        <p:nvSpPr>
          <p:cNvPr id="6" name="矢印: 五方向 9">
            <a:extLst>
              <a:ext uri="{FF2B5EF4-FFF2-40B4-BE49-F238E27FC236}">
                <a16:creationId xmlns:a16="http://schemas.microsoft.com/office/drawing/2014/main" id="{8076F16B-87E1-425E-999B-4923E2F41887}"/>
              </a:ext>
            </a:extLst>
          </p:cNvPr>
          <p:cNvSpPr/>
          <p:nvPr/>
        </p:nvSpPr>
        <p:spPr>
          <a:xfrm>
            <a:off x="308028" y="1094768"/>
            <a:ext cx="2157233" cy="479212"/>
          </a:xfrm>
          <a:prstGeom prst="homePlate">
            <a:avLst/>
          </a:prstGeom>
          <a:solidFill>
            <a:schemeClr val="accent6"/>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STEP</a:t>
            </a:r>
            <a:r>
              <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rPr>
              <a:t> </a:t>
            </a:r>
            <a:r>
              <a:rPr kumimoji="1" lang="en-US" altLang="ja-JP" sz="2400" b="1" i="0" u="none" strike="noStrike" kern="0" cap="none" spc="0" normalizeH="0" baseline="0" noProof="0" dirty="0" smtClean="0">
                <a:ln>
                  <a:noFill/>
                </a:ln>
                <a:solidFill>
                  <a:srgbClr val="FFFFFF"/>
                </a:solidFill>
                <a:effectLst/>
                <a:uLnTx/>
                <a:uFillTx/>
                <a:latin typeface="メイリオ"/>
                <a:ea typeface="メイリオ"/>
                <a:cs typeface="+mn-cs"/>
              </a:rPr>
              <a:t>04</a:t>
            </a:r>
            <a:endParaRPr kumimoji="1" lang="ja-JP" altLang="en-US" sz="2400" b="1" i="0" u="none" strike="noStrike" kern="0" cap="none" spc="0" normalizeH="0" baseline="0" noProof="0" dirty="0" smtClean="0">
              <a:ln>
                <a:noFill/>
              </a:ln>
              <a:solidFill>
                <a:srgbClr val="FFFFFF"/>
              </a:solidFill>
              <a:effectLst/>
              <a:uLnTx/>
              <a:uFillTx/>
              <a:latin typeface="メイリオ"/>
              <a:ea typeface="メイリオ"/>
              <a:cs typeface="+mn-cs"/>
            </a:endParaRPr>
          </a:p>
        </p:txBody>
      </p:sp>
      <p:sp>
        <p:nvSpPr>
          <p:cNvPr id="7" name="四角形: 角を丸くする 2">
            <a:extLst>
              <a:ext uri="{FF2B5EF4-FFF2-40B4-BE49-F238E27FC236}">
                <a16:creationId xmlns:a16="http://schemas.microsoft.com/office/drawing/2014/main" id="{AE9AF689-76BD-48C6-90B3-5F4F10E45BFE}"/>
              </a:ext>
            </a:extLst>
          </p:cNvPr>
          <p:cNvSpPr/>
          <p:nvPr/>
        </p:nvSpPr>
        <p:spPr>
          <a:xfrm>
            <a:off x="191415" y="919376"/>
            <a:ext cx="116613" cy="5637312"/>
          </a:xfrm>
          <a:prstGeom prst="roundRect">
            <a:avLst>
              <a:gd name="adj" fmla="val 50000"/>
            </a:avLst>
          </a:prstGeom>
          <a:solidFill>
            <a:schemeClr val="accent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endParaRPr kumimoji="1" lang="ja-JP" altLang="en-US" sz="1600" b="0" i="0" u="none" strike="noStrike" kern="0" cap="none" spc="0" normalizeH="0" baseline="0" noProof="0" dirty="0" smtClean="0">
              <a:ln>
                <a:noFill/>
              </a:ln>
              <a:solidFill>
                <a:srgbClr val="4D4D4D"/>
              </a:solidFill>
              <a:effectLst/>
              <a:uLnTx/>
              <a:uFillTx/>
              <a:latin typeface="メイリオ"/>
              <a:ea typeface="メイリオ"/>
              <a:cs typeface="+mn-cs"/>
            </a:endParaRPr>
          </a:p>
        </p:txBody>
      </p:sp>
      <p:sp>
        <p:nvSpPr>
          <p:cNvPr id="8" name="正方形/長方形 7"/>
          <p:cNvSpPr/>
          <p:nvPr/>
        </p:nvSpPr>
        <p:spPr>
          <a:xfrm>
            <a:off x="437232" y="1678876"/>
            <a:ext cx="9328321" cy="1200329"/>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リンクアンドコミュニケーション社とシダックスが協業し、健康アプリ「カロママプラス」を提案いたします。</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「カロママ プラス」は、企業・健保・自治体などの健康経営</a:t>
            </a:r>
            <a:r>
              <a:rPr lang="ja-JP" altLang="en-US" dirty="0" smtClean="0">
                <a:latin typeface="Meiryo UI" panose="020B0604030504040204" pitchFamily="50" charset="-128"/>
                <a:ea typeface="Meiryo UI" panose="020B0604030504040204" pitchFamily="50" charset="-128"/>
              </a:rPr>
              <a:t>、従業員の</a:t>
            </a:r>
            <a:r>
              <a:rPr lang="ja-JP" altLang="en-US" dirty="0">
                <a:latin typeface="Meiryo UI" panose="020B0604030504040204" pitchFamily="50" charset="-128"/>
                <a:ea typeface="Meiryo UI" panose="020B0604030504040204" pitchFamily="50" charset="-128"/>
              </a:rPr>
              <a:t>健康づくりをサポートする健康アドバイス・アプリです。毎日の食事や運動・睡眠などのライフログが簡単に記録できるのと同時に</a:t>
            </a: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によるアドバイスがリアルタイムに提供されます。</a:t>
            </a:r>
          </a:p>
        </p:txBody>
      </p:sp>
      <p:pic>
        <p:nvPicPr>
          <p:cNvPr id="9" name="図 8"/>
          <p:cNvPicPr>
            <a:picLocks noChangeAspect="1"/>
          </p:cNvPicPr>
          <p:nvPr/>
        </p:nvPicPr>
        <p:blipFill>
          <a:blip r:embed="rId2"/>
          <a:stretch>
            <a:fillRect/>
          </a:stretch>
        </p:blipFill>
        <p:spPr>
          <a:xfrm>
            <a:off x="690220" y="3307001"/>
            <a:ext cx="4065516" cy="2559316"/>
          </a:xfrm>
          <a:prstGeom prst="rect">
            <a:avLst/>
          </a:prstGeom>
        </p:spPr>
      </p:pic>
      <p:pic>
        <p:nvPicPr>
          <p:cNvPr id="10" name="図 9"/>
          <p:cNvPicPr>
            <a:picLocks noChangeAspect="1"/>
          </p:cNvPicPr>
          <p:nvPr/>
        </p:nvPicPr>
        <p:blipFill>
          <a:blip r:embed="rId3"/>
          <a:stretch>
            <a:fillRect/>
          </a:stretch>
        </p:blipFill>
        <p:spPr>
          <a:xfrm>
            <a:off x="5651760" y="5045860"/>
            <a:ext cx="3035040" cy="510502"/>
          </a:xfrm>
          <a:prstGeom prst="rect">
            <a:avLst/>
          </a:prstGeom>
        </p:spPr>
      </p:pic>
      <p:sp>
        <p:nvSpPr>
          <p:cNvPr id="11" name="矢印: 五方向 9">
            <a:extLst>
              <a:ext uri="{FF2B5EF4-FFF2-40B4-BE49-F238E27FC236}">
                <a16:creationId xmlns:a16="http://schemas.microsoft.com/office/drawing/2014/main" id="{8076F16B-87E1-425E-999B-4923E2F41887}"/>
              </a:ext>
            </a:extLst>
          </p:cNvPr>
          <p:cNvSpPr/>
          <p:nvPr/>
        </p:nvSpPr>
        <p:spPr>
          <a:xfrm>
            <a:off x="5463916" y="6077476"/>
            <a:ext cx="4107304" cy="479212"/>
          </a:xfrm>
          <a:prstGeom prst="homePlate">
            <a:avLst/>
          </a:prstGeom>
          <a:solidFill>
            <a:schemeClr val="accent6"/>
          </a:solidFill>
          <a:ln w="12700" cap="flat" cmpd="sng" algn="ctr">
            <a:noFill/>
            <a:prstDash val="solid"/>
            <a:miter lim="800000"/>
          </a:ln>
          <a:effectLst/>
        </p:spPr>
        <p:txBody>
          <a:bodyPr wrap="none" rtlCol="0" anchor="ctr"/>
          <a:lstStyle/>
          <a:p>
            <a:pPr marL="0" marR="0" lvl="0" indent="0" algn="ctr" defTabSz="457200" eaLnBrk="1" fontAlgn="auto" latinLnBrk="0" hangingPunct="1">
              <a:lnSpc>
                <a:spcPct val="130000"/>
              </a:lnSpc>
              <a:spcBef>
                <a:spcPts val="0"/>
              </a:spcBef>
              <a:spcAft>
                <a:spcPts val="600"/>
              </a:spcAft>
              <a:buClrTx/>
              <a:buSzTx/>
              <a:buFontTx/>
              <a:buNone/>
              <a:tabLst/>
              <a:defRPr/>
            </a:pPr>
            <a:r>
              <a:rPr kumimoji="1" lang="ja-JP" altLang="en-US" sz="2000" b="1" kern="0" dirty="0" smtClean="0">
                <a:solidFill>
                  <a:srgbClr val="FFFFFF"/>
                </a:solidFill>
                <a:latin typeface="メイリオ"/>
                <a:ea typeface="メイリオ"/>
              </a:rPr>
              <a:t>カロママプラス詳細は次項から</a:t>
            </a:r>
            <a:endParaRPr kumimoji="1" lang="ja-JP" altLang="en-US" sz="2000" b="1" i="0" u="none" strike="noStrike" kern="0" cap="none" spc="0" normalizeH="0" baseline="0" noProof="0" dirty="0" smtClean="0">
              <a:ln>
                <a:noFill/>
              </a:ln>
              <a:solidFill>
                <a:srgbClr val="FFFFFF"/>
              </a:solidFill>
              <a:effectLst/>
              <a:uLnTx/>
              <a:uFillTx/>
              <a:latin typeface="メイリオ"/>
              <a:ea typeface="メイリオ"/>
            </a:endParaRPr>
          </a:p>
        </p:txBody>
      </p:sp>
      <p:sp>
        <p:nvSpPr>
          <p:cNvPr id="12" name="十字形 11"/>
          <p:cNvSpPr/>
          <p:nvPr/>
        </p:nvSpPr>
        <p:spPr>
          <a:xfrm rot="2760272">
            <a:off x="6911256" y="4171470"/>
            <a:ext cx="815102" cy="824571"/>
          </a:xfrm>
          <a:prstGeom prst="plus">
            <a:avLst>
              <a:gd name="adj" fmla="val 33763"/>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50A19930-72B5-458A-AFCE-3FDDE6F921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0608" y="3307001"/>
            <a:ext cx="2623708" cy="590288"/>
          </a:xfrm>
          <a:prstGeom prst="rect">
            <a:avLst/>
          </a:prstGeom>
        </p:spPr>
      </p:pic>
    </p:spTree>
    <p:extLst>
      <p:ext uri="{BB962C8B-B14F-4D97-AF65-F5344CB8AC3E}">
        <p14:creationId xmlns:p14="http://schemas.microsoft.com/office/powerpoint/2010/main" val="1031167463"/>
      </p:ext>
    </p:extLst>
  </p:cSld>
  <p:clrMapOvr>
    <a:masterClrMapping/>
  </p:clrMapOvr>
</p:sld>
</file>

<file path=ppt/theme/theme1.xml><?xml version="1.0" encoding="utf-8"?>
<a:theme xmlns:a="http://schemas.openxmlformats.org/drawingml/2006/main" name="HDOfficeLightV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bg1">
            <a:alpha val="32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HDOfficeLightV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TM02900722[[fn=イオン ボードルーム]]</Template>
  <TotalTime>54243</TotalTime>
  <Words>1453</Words>
  <Application>Microsoft Office PowerPoint</Application>
  <PresentationFormat>A4 210 x 297 mm</PresentationFormat>
  <Paragraphs>225</Paragraphs>
  <Slides>17</Slides>
  <Notes>2</Notes>
  <HiddenSlides>0</HiddenSlides>
  <MMClips>0</MMClips>
  <ScaleCrop>false</ScaleCrop>
  <HeadingPairs>
    <vt:vector size="8" baseType="variant">
      <vt:variant>
        <vt:lpstr>使用されているフォント</vt:lpstr>
      </vt:variant>
      <vt:variant>
        <vt:i4>7</vt:i4>
      </vt:variant>
      <vt:variant>
        <vt:lpstr>テーマ</vt:lpstr>
      </vt:variant>
      <vt:variant>
        <vt:i4>2</vt:i4>
      </vt:variant>
      <vt:variant>
        <vt:lpstr>埋め込まれた OLE サーバー</vt:lpstr>
      </vt:variant>
      <vt:variant>
        <vt:i4>2</vt:i4>
      </vt:variant>
      <vt:variant>
        <vt:lpstr>スライド タイトル</vt:lpstr>
      </vt:variant>
      <vt:variant>
        <vt:i4>17</vt:i4>
      </vt:variant>
    </vt:vector>
  </HeadingPairs>
  <TitlesOfParts>
    <vt:vector size="28" baseType="lpstr">
      <vt:lpstr>Meiryo UI</vt:lpstr>
      <vt:lpstr>ＭＳ Ｐゴシック</vt:lpstr>
      <vt:lpstr>メイリオ</vt:lpstr>
      <vt:lpstr>Calibri</vt:lpstr>
      <vt:lpstr>Calibri Light</vt:lpstr>
      <vt:lpstr>Segoe UI</vt:lpstr>
      <vt:lpstr>Wingdings 2</vt:lpstr>
      <vt:lpstr>HDOfficeLightV0</vt:lpstr>
      <vt:lpstr>1_HDOfficeLightV0</vt:lpstr>
      <vt:lpstr>Acrobat Document</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賀屋 宣宏</dc:creator>
  <cp:lastModifiedBy>shidax_ad</cp:lastModifiedBy>
  <cp:revision>3620</cp:revision>
  <cp:lastPrinted>2022-01-14T08:09:43Z</cp:lastPrinted>
  <dcterms:created xsi:type="dcterms:W3CDTF">2019-03-20T08:45:32Z</dcterms:created>
  <dcterms:modified xsi:type="dcterms:W3CDTF">2022-06-21T01:39:41Z</dcterms:modified>
</cp:coreProperties>
</file>