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9" r:id="rId2"/>
  </p:sldIdLst>
  <p:sldSz cx="6858000" cy="9906000" type="A4"/>
  <p:notesSz cx="6735763" cy="9866313"/>
  <p:defaultTextStyle>
    <a:defPPr>
      <a:defRPr lang="ja-JP"/>
    </a:defPPr>
    <a:lvl1pPr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565" indent="-309483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640" indent="-619478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715" indent="-929472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791" indent="-1239466" algn="l" defTabSz="913640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406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487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569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650" algn="l" defTabSz="294162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DD"/>
    <a:srgbClr val="E0E0E0"/>
    <a:srgbClr val="006539"/>
    <a:srgbClr val="EFF3F6"/>
    <a:srgbClr val="D0111B"/>
    <a:srgbClr val="E4D4BA"/>
    <a:srgbClr val="8E6E39"/>
    <a:srgbClr val="FFB3B3"/>
    <a:srgbClr val="241D64"/>
    <a:srgbClr val="749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2629" autoAdjust="0"/>
  </p:normalViewPr>
  <p:slideViewPr>
    <p:cSldViewPr snapToGrid="0">
      <p:cViewPr varScale="1">
        <p:scale>
          <a:sx n="61" d="100"/>
          <a:sy n="61" d="100"/>
        </p:scale>
        <p:origin x="149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2024/11/7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640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715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791" algn="l" defTabSz="913640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5278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2334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9389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6444" algn="l" defTabSz="914111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467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6858000" cy="9905999"/>
          </a:xfrm>
          <a:prstGeom prst="rect">
            <a:avLst/>
          </a:prstGeom>
          <a:solidFill>
            <a:srgbClr val="00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1"/>
            <a:ext cx="6858000" cy="5555587"/>
          </a:xfrm>
          <a:prstGeom prst="rect">
            <a:avLst/>
          </a:prstGeom>
          <a:solidFill>
            <a:srgbClr val="00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 userDrawn="1"/>
        </p:nvSpPr>
        <p:spPr>
          <a:xfrm>
            <a:off x="108934" y="800168"/>
            <a:ext cx="6667997" cy="4698932"/>
          </a:xfrm>
          <a:prstGeom prst="roundRect">
            <a:avLst>
              <a:gd name="adj" fmla="val 0"/>
            </a:avLst>
          </a:prstGeom>
          <a:solidFill>
            <a:srgbClr val="FAF0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" name="グループ化 2"/>
          <p:cNvGrpSpPr/>
          <p:nvPr userDrawn="1"/>
        </p:nvGrpSpPr>
        <p:grpSpPr>
          <a:xfrm>
            <a:off x="-224524" y="1317871"/>
            <a:ext cx="7313847" cy="480027"/>
            <a:chOff x="-224524" y="-469065"/>
            <a:chExt cx="7313847" cy="480027"/>
          </a:xfrm>
          <a:solidFill>
            <a:srgbClr val="006539"/>
          </a:solidFill>
        </p:grpSpPr>
        <p:sp>
          <p:nvSpPr>
            <p:cNvPr id="2" name="正方形/長方形 1"/>
            <p:cNvSpPr/>
            <p:nvPr userDrawn="1"/>
          </p:nvSpPr>
          <p:spPr>
            <a:xfrm rot="2700000">
              <a:off x="-224524" y="-469059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/>
            <p:cNvSpPr/>
            <p:nvPr userDrawn="1"/>
          </p:nvSpPr>
          <p:spPr>
            <a:xfrm rot="2700000">
              <a:off x="6609302" y="-469060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正方形/長方形 141"/>
            <p:cNvSpPr/>
            <p:nvPr userDrawn="1"/>
          </p:nvSpPr>
          <p:spPr>
            <a:xfrm rot="2700000">
              <a:off x="458859" y="-469060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/>
            <p:cNvSpPr/>
            <p:nvPr userDrawn="1"/>
          </p:nvSpPr>
          <p:spPr>
            <a:xfrm rot="2700000">
              <a:off x="1142242" y="-469061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 userDrawn="1"/>
          </p:nvSpPr>
          <p:spPr>
            <a:xfrm rot="2700000">
              <a:off x="1825625" y="-469061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正方形/長方形 144"/>
            <p:cNvSpPr/>
            <p:nvPr userDrawn="1"/>
          </p:nvSpPr>
          <p:spPr>
            <a:xfrm rot="2700000">
              <a:off x="2509008" y="-469062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正方形/長方形 145"/>
            <p:cNvSpPr/>
            <p:nvPr userDrawn="1"/>
          </p:nvSpPr>
          <p:spPr>
            <a:xfrm rot="2700000">
              <a:off x="3192391" y="-469063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 userDrawn="1"/>
          </p:nvSpPr>
          <p:spPr>
            <a:xfrm rot="2700000">
              <a:off x="3875774" y="-469063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 userDrawn="1"/>
          </p:nvSpPr>
          <p:spPr>
            <a:xfrm rot="2700000">
              <a:off x="4559157" y="-469064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 userDrawn="1"/>
          </p:nvSpPr>
          <p:spPr>
            <a:xfrm rot="2700000">
              <a:off x="5242540" y="-469064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正方形/長方形 149"/>
            <p:cNvSpPr/>
            <p:nvPr userDrawn="1"/>
          </p:nvSpPr>
          <p:spPr>
            <a:xfrm rot="2700000">
              <a:off x="5925923" y="-469065"/>
              <a:ext cx="480021" cy="480021"/>
            </a:xfrm>
            <a:prstGeom prst="rect">
              <a:avLst/>
            </a:prstGeom>
            <a:grpFill/>
            <a:ln>
              <a:solidFill>
                <a:srgbClr val="0065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 userDrawn="1"/>
        </p:nvSpPr>
        <p:spPr>
          <a:xfrm>
            <a:off x="-30665" y="620342"/>
            <a:ext cx="6864894" cy="968512"/>
          </a:xfrm>
          <a:prstGeom prst="rect">
            <a:avLst/>
          </a:prstGeom>
          <a:solidFill>
            <a:srgbClr val="00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-744749" y="-341788"/>
            <a:ext cx="740779" cy="26853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870700" y="-51149"/>
            <a:ext cx="740779" cy="26853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図 1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3" t="50482" b="-1"/>
          <a:stretch/>
        </p:blipFill>
        <p:spPr>
          <a:xfrm>
            <a:off x="69706" y="4531275"/>
            <a:ext cx="1068362" cy="1054219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612775" y="4514504"/>
            <a:ext cx="565505" cy="416881"/>
          </a:xfrm>
          <a:prstGeom prst="rect">
            <a:avLst/>
          </a:prstGeom>
          <a:solidFill>
            <a:srgbClr val="FA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089" y="2657464"/>
            <a:ext cx="3282696" cy="18849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05" y="2026377"/>
            <a:ext cx="2987899" cy="2215166"/>
          </a:xfrm>
          <a:prstGeom prst="rect">
            <a:avLst/>
          </a:prstGeom>
        </p:spPr>
      </p:pic>
      <p:sp>
        <p:nvSpPr>
          <p:cNvPr id="93" name="正方形/長方形 92"/>
          <p:cNvSpPr/>
          <p:nvPr/>
        </p:nvSpPr>
        <p:spPr>
          <a:xfrm>
            <a:off x="93710" y="7746188"/>
            <a:ext cx="3323539" cy="1712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93710" y="5603327"/>
            <a:ext cx="3323539" cy="20854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442991" y="5616192"/>
            <a:ext cx="3323539" cy="189415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153908" y="5693365"/>
            <a:ext cx="541596" cy="547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2956519" y="9598745"/>
            <a:ext cx="1223054" cy="225019"/>
          </a:xfrm>
          <a:prstGeom prst="roundRect">
            <a:avLst/>
          </a:prstGeom>
          <a:solidFill>
            <a:srgbClr val="C07136"/>
          </a:solidFill>
          <a:ln w="38100">
            <a:solidFill>
              <a:srgbClr val="C0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884547" y="9577410"/>
            <a:ext cx="1130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</a:p>
        </p:txBody>
      </p:sp>
      <p:sp>
        <p:nvSpPr>
          <p:cNvPr id="98" name="正方形/長方形 46"/>
          <p:cNvSpPr>
            <a:spLocks noChangeArrowheads="1"/>
          </p:cNvSpPr>
          <p:nvPr/>
        </p:nvSpPr>
        <p:spPr bwMode="auto">
          <a:xfrm>
            <a:off x="4191125" y="9608350"/>
            <a:ext cx="2243998" cy="2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すき焼きコロッケ</a:t>
            </a:r>
            <a:endParaRPr lang="ja-JP" altLang="en-US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3844826" y="9517804"/>
            <a:ext cx="393849" cy="3938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1" name="角丸四角形 100"/>
          <p:cNvSpPr/>
          <p:nvPr/>
        </p:nvSpPr>
        <p:spPr>
          <a:xfrm>
            <a:off x="141678" y="9594342"/>
            <a:ext cx="1223054" cy="225019"/>
          </a:xfrm>
          <a:prstGeom prst="roundRect">
            <a:avLst/>
          </a:prstGeom>
          <a:solidFill>
            <a:srgbClr val="C07136"/>
          </a:solidFill>
          <a:ln w="38100">
            <a:solidFill>
              <a:srgbClr val="C0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9706" y="9577410"/>
            <a:ext cx="1130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おすすめごはん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46"/>
          <p:cNvSpPr>
            <a:spLocks noChangeArrowheads="1"/>
          </p:cNvSpPr>
          <p:nvPr/>
        </p:nvSpPr>
        <p:spPr bwMode="auto">
          <a:xfrm>
            <a:off x="1343801" y="9595304"/>
            <a:ext cx="1929358" cy="24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黄金しょうがごはん</a:t>
            </a:r>
            <a:endParaRPr lang="ja-JP" altLang="en-US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6" name="Picture 2" descr="炊き込みご飯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3" y="9518613"/>
            <a:ext cx="389355" cy="3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正方形/長方形 111"/>
          <p:cNvSpPr/>
          <p:nvPr/>
        </p:nvSpPr>
        <p:spPr>
          <a:xfrm>
            <a:off x="3442991" y="7545446"/>
            <a:ext cx="3323539" cy="19109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正方形/長方形 46"/>
          <p:cNvSpPr>
            <a:spLocks noChangeArrowheads="1"/>
          </p:cNvSpPr>
          <p:nvPr/>
        </p:nvSpPr>
        <p:spPr bwMode="auto">
          <a:xfrm>
            <a:off x="5002652" y="6460010"/>
            <a:ext cx="1435106" cy="8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182387" y="4289468"/>
            <a:ext cx="290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2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香草焼きクリスマスチキン</a:t>
            </a:r>
            <a:endParaRPr lang="ja-JP" altLang="en-US" sz="2000" b="1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11" name="正方形/長方形 46"/>
          <p:cNvSpPr>
            <a:spLocks noChangeArrowheads="1"/>
          </p:cNvSpPr>
          <p:nvPr/>
        </p:nvSpPr>
        <p:spPr bwMode="auto">
          <a:xfrm>
            <a:off x="1026944" y="4676267"/>
            <a:ext cx="2075016" cy="73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カラフルで香り高い香草をまぶしたチキンソテーはほんのり醤油風味でごはんのおかずにピッタリです。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正方形/長方形 46"/>
          <p:cNvSpPr>
            <a:spLocks noChangeArrowheads="1"/>
          </p:cNvSpPr>
          <p:nvPr/>
        </p:nvSpPr>
        <p:spPr bwMode="auto">
          <a:xfrm>
            <a:off x="3282887" y="5058658"/>
            <a:ext cx="3408960" cy="4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洋食屋さんのデミグラスソースがふわと</a:t>
            </a:r>
            <a:r>
              <a:rPr lang="ja-JP" altLang="en-US" sz="105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ろの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たまごと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ケチャップライスを包み込み、口いっぱいにとろける美味しさです。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3174443" y="4695386"/>
            <a:ext cx="25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20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デミグラスオムライス</a:t>
            </a:r>
            <a:endParaRPr lang="ja-JP" altLang="en-US" sz="2000" b="1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02" y="9578172"/>
            <a:ext cx="767272" cy="202923"/>
          </a:xfrm>
          <a:prstGeom prst="rect">
            <a:avLst/>
          </a:prstGeom>
        </p:spPr>
      </p:pic>
      <p:sp>
        <p:nvSpPr>
          <p:cNvPr id="109" name="正方形/長方形 46"/>
          <p:cNvSpPr>
            <a:spLocks noChangeArrowheads="1"/>
          </p:cNvSpPr>
          <p:nvPr/>
        </p:nvSpPr>
        <p:spPr bwMode="auto">
          <a:xfrm>
            <a:off x="4222904" y="2043401"/>
            <a:ext cx="2538532" cy="2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洋食屋 銀座 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グリルカーディナル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3" name="グループ化 112"/>
          <p:cNvGrpSpPr/>
          <p:nvPr/>
        </p:nvGrpSpPr>
        <p:grpSpPr>
          <a:xfrm>
            <a:off x="2395284" y="3899560"/>
            <a:ext cx="961601" cy="403078"/>
            <a:chOff x="5906627" y="5836747"/>
            <a:chExt cx="961601" cy="403078"/>
          </a:xfrm>
        </p:grpSpPr>
        <p:sp>
          <p:nvSpPr>
            <p:cNvPr id="116" name="正方形/長方形 5"/>
            <p:cNvSpPr/>
            <p:nvPr/>
          </p:nvSpPr>
          <p:spPr>
            <a:xfrm flipH="1">
              <a:off x="5906627" y="5868466"/>
              <a:ext cx="819525" cy="340097"/>
            </a:xfrm>
            <a:custGeom>
              <a:avLst/>
              <a:gdLst>
                <a:gd name="connsiteX0" fmla="*/ 0 w 654379"/>
                <a:gd name="connsiteY0" fmla="*/ 0 h 261720"/>
                <a:gd name="connsiteX1" fmla="*/ 654379 w 654379"/>
                <a:gd name="connsiteY1" fmla="*/ 0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654379"/>
                <a:gd name="connsiteY0" fmla="*/ 0 h 261720"/>
                <a:gd name="connsiteX1" fmla="*/ 442924 w 654379"/>
                <a:gd name="connsiteY1" fmla="*/ 1905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735659"/>
                <a:gd name="connsiteY0" fmla="*/ 0 h 261720"/>
                <a:gd name="connsiteX1" fmla="*/ 442924 w 735659"/>
                <a:gd name="connsiteY1" fmla="*/ 1905 h 261720"/>
                <a:gd name="connsiteX2" fmla="*/ 735659 w 735659"/>
                <a:gd name="connsiteY2" fmla="*/ 259765 h 261720"/>
                <a:gd name="connsiteX3" fmla="*/ 0 w 735659"/>
                <a:gd name="connsiteY3" fmla="*/ 261720 h 261720"/>
                <a:gd name="connsiteX4" fmla="*/ 0 w 735659"/>
                <a:gd name="connsiteY4" fmla="*/ 0 h 2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59" h="261720">
                  <a:moveTo>
                    <a:pt x="0" y="0"/>
                  </a:moveTo>
                  <a:lnTo>
                    <a:pt x="442924" y="1905"/>
                  </a:lnTo>
                  <a:lnTo>
                    <a:pt x="735659" y="259765"/>
                  </a:lnTo>
                  <a:lnTo>
                    <a:pt x="0" y="26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054327" y="5901271"/>
              <a:ext cx="754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rgbClr val="00653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1.5g</a:t>
              </a:r>
              <a:endParaRPr lang="ja-JP" altLang="en-US" sz="1200" u="sng" dirty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6113525" y="5836747"/>
              <a:ext cx="7547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rgbClr val="00653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食塩</a:t>
              </a:r>
              <a:r>
                <a:rPr lang="ja-JP" altLang="en-US" sz="600" b="1" dirty="0">
                  <a:solidFill>
                    <a:srgbClr val="00653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相当量</a:t>
              </a:r>
              <a:endParaRPr lang="ja-JP" altLang="en-US" sz="400" dirty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1" name="テキスト ボックス 120"/>
          <p:cNvSpPr txBox="1"/>
          <p:nvPr/>
        </p:nvSpPr>
        <p:spPr>
          <a:xfrm>
            <a:off x="3174443" y="4511927"/>
            <a:ext cx="253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カーディナル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監修</a:t>
            </a:r>
            <a:endParaRPr lang="ja-JP" altLang="en-US" sz="2000" b="1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01" y="3391805"/>
            <a:ext cx="513910" cy="513910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3245210" y="5058658"/>
            <a:ext cx="2705100" cy="0"/>
          </a:xfrm>
          <a:prstGeom prst="line">
            <a:avLst/>
          </a:prstGeom>
          <a:ln w="28575">
            <a:solidFill>
              <a:srgbClr val="D01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254324" y="4647408"/>
            <a:ext cx="2705100" cy="0"/>
          </a:xfrm>
          <a:prstGeom prst="line">
            <a:avLst/>
          </a:prstGeom>
          <a:ln w="28575">
            <a:solidFill>
              <a:srgbClr val="006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図 1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21139" r="5617" b="48610"/>
          <a:stretch/>
        </p:blipFill>
        <p:spPr>
          <a:xfrm>
            <a:off x="4862114" y="304077"/>
            <a:ext cx="1923433" cy="1805261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2" r="40644" b="71348"/>
          <a:stretch/>
        </p:blipFill>
        <p:spPr>
          <a:xfrm>
            <a:off x="1" y="959850"/>
            <a:ext cx="1874520" cy="1069402"/>
          </a:xfrm>
          <a:prstGeom prst="rect">
            <a:avLst/>
          </a:prstGeom>
        </p:spPr>
      </p:pic>
      <p:sp>
        <p:nvSpPr>
          <p:cNvPr id="81" name="正方形/長方形 46"/>
          <p:cNvSpPr>
            <a:spLocks noChangeArrowheads="1"/>
          </p:cNvSpPr>
          <p:nvPr/>
        </p:nvSpPr>
        <p:spPr bwMode="auto">
          <a:xfrm>
            <a:off x="836154" y="4111795"/>
            <a:ext cx="1667525" cy="1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ja-JP" altLang="en-US" sz="800" b="1" u="sng" dirty="0" smtClean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 smtClean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 smtClean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 smtClean="0">
                <a:solidFill>
                  <a:srgbClr val="00653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endParaRPr lang="ja-JP" altLang="en-US" sz="800" b="1" u="sng" dirty="0">
              <a:solidFill>
                <a:srgbClr val="00653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46"/>
          <p:cNvSpPr>
            <a:spLocks noChangeArrowheads="1"/>
          </p:cNvSpPr>
          <p:nvPr/>
        </p:nvSpPr>
        <p:spPr bwMode="auto">
          <a:xfrm>
            <a:off x="4218158" y="2209600"/>
            <a:ext cx="2473689" cy="5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1966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年創業の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銀座パブ・カーディナル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の伝統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の味を引き継いだ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洋食屋銀座グリルカーディナル</a:t>
            </a:r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7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長年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愛され続けた料理の数々と、培われた経験を活かした新しい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メニューを東京スカイツリー・ソラマチで提供しています。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79" y="2555468"/>
            <a:ext cx="998872" cy="1694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961" y="7885514"/>
            <a:ext cx="1777284" cy="155834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350" y="5981700"/>
            <a:ext cx="1660343" cy="149986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4"/>
          <a:stretch/>
        </p:blipFill>
        <p:spPr>
          <a:xfrm>
            <a:off x="96475" y="8076658"/>
            <a:ext cx="1860913" cy="136497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874521" y="2032727"/>
            <a:ext cx="1340288" cy="265846"/>
          </a:xfrm>
          <a:prstGeom prst="rect">
            <a:avLst/>
          </a:prstGeom>
          <a:solidFill>
            <a:srgbClr val="FA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866505" y="2086290"/>
            <a:ext cx="534569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監修</a:t>
            </a:r>
            <a:endParaRPr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18" y="2094247"/>
            <a:ext cx="979243" cy="143831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3733" r="57054" b="45036"/>
          <a:stretch/>
        </p:blipFill>
        <p:spPr>
          <a:xfrm>
            <a:off x="2326338" y="2188577"/>
            <a:ext cx="1073044" cy="951743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0" y="1791074"/>
            <a:ext cx="1029111" cy="1029111"/>
          </a:xfrm>
          <a:prstGeom prst="rect">
            <a:avLst/>
          </a:prstGeom>
        </p:spPr>
      </p:pic>
      <p:sp>
        <p:nvSpPr>
          <p:cNvPr id="144" name="正方形/長方形 143"/>
          <p:cNvSpPr/>
          <p:nvPr/>
        </p:nvSpPr>
        <p:spPr>
          <a:xfrm>
            <a:off x="3442991" y="5596532"/>
            <a:ext cx="3323539" cy="420652"/>
          </a:xfrm>
          <a:prstGeom prst="rect">
            <a:avLst/>
          </a:prstGeom>
          <a:solidFill>
            <a:srgbClr val="8E6E39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3836838" y="5605440"/>
            <a:ext cx="2569979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グレードアップ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3441799" y="5596111"/>
            <a:ext cx="3323539" cy="191423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5086797" y="6117760"/>
            <a:ext cx="18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北海道産ほたての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焼き味噌丼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2984" r="7435" b="13717"/>
          <a:stretch/>
        </p:blipFill>
        <p:spPr>
          <a:xfrm>
            <a:off x="3548584" y="5639085"/>
            <a:ext cx="873301" cy="648360"/>
          </a:xfrm>
          <a:prstGeom prst="rect">
            <a:avLst/>
          </a:prstGeom>
        </p:spPr>
      </p:pic>
      <p:sp>
        <p:nvSpPr>
          <p:cNvPr id="155" name="正方形/長方形 46"/>
          <p:cNvSpPr>
            <a:spLocks noChangeArrowheads="1"/>
          </p:cNvSpPr>
          <p:nvPr/>
        </p:nvSpPr>
        <p:spPr bwMode="auto">
          <a:xfrm>
            <a:off x="5093041" y="6659137"/>
            <a:ext cx="1681193" cy="8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北海道産のほたてを特製味噌と卵で旨味を引き出しました。箸が止まらない逸品です。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9" name="図 15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09" y="5907550"/>
            <a:ext cx="1764406" cy="1287888"/>
          </a:xfrm>
          <a:prstGeom prst="rect">
            <a:avLst/>
          </a:prstGeom>
        </p:spPr>
      </p:pic>
      <p:sp>
        <p:nvSpPr>
          <p:cNvPr id="164" name="正方形/長方形 163"/>
          <p:cNvSpPr/>
          <p:nvPr/>
        </p:nvSpPr>
        <p:spPr>
          <a:xfrm>
            <a:off x="93710" y="5603084"/>
            <a:ext cx="3323539" cy="420652"/>
          </a:xfrm>
          <a:prstGeom prst="rect">
            <a:avLst/>
          </a:prstGeom>
          <a:solidFill>
            <a:srgbClr val="8E6E39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810844" y="5605466"/>
            <a:ext cx="2042885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サステナブル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92518" y="5595239"/>
            <a:ext cx="3323539" cy="209353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正方形/長方形 46"/>
          <p:cNvSpPr>
            <a:spLocks noChangeArrowheads="1"/>
          </p:cNvSpPr>
          <p:nvPr/>
        </p:nvSpPr>
        <p:spPr bwMode="auto">
          <a:xfrm>
            <a:off x="1874521" y="6554009"/>
            <a:ext cx="1610631" cy="76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大ぶりの大豆ミートと豆腐を豆板醤や香辛料が程よく効いたたれで炒めた、食べやすい麻婆炒めです。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1890570" y="6028184"/>
            <a:ext cx="140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大豆ミート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麻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婆炒め</a:t>
            </a:r>
            <a:endParaRPr lang="ja-JP" altLang="en-US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21076" y="7226742"/>
            <a:ext cx="2011733" cy="18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サステナブルフード</a:t>
            </a:r>
            <a:r>
              <a:rPr lang="ja-JP" altLang="en-US" sz="7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（大豆ミート）</a:t>
            </a:r>
            <a:r>
              <a:rPr lang="ja-JP" altLang="en-US" sz="7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を使用</a:t>
            </a:r>
          </a:p>
        </p:txBody>
      </p:sp>
      <p:sp>
        <p:nvSpPr>
          <p:cNvPr id="170" name="Rectangle 64"/>
          <p:cNvSpPr>
            <a:spLocks noChangeArrowheads="1"/>
          </p:cNvSpPr>
          <p:nvPr/>
        </p:nvSpPr>
        <p:spPr bwMode="auto">
          <a:xfrm>
            <a:off x="23423" y="7350262"/>
            <a:ext cx="3428464" cy="3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500" dirty="0" smtClean="0">
                <a:latin typeface="游明朝" panose="02020400000000000000" pitchFamily="18" charset="-128"/>
                <a:ea typeface="游明朝" panose="02020400000000000000" pitchFamily="18" charset="-128"/>
              </a:rPr>
              <a:t>今月ご提供</a:t>
            </a:r>
            <a:r>
              <a:rPr lang="ja-JP" altLang="en-US" sz="500" dirty="0">
                <a:latin typeface="游明朝" panose="02020400000000000000" pitchFamily="18" charset="-128"/>
                <a:ea typeface="游明朝" panose="02020400000000000000" pitchFamily="18" charset="-128"/>
              </a:rPr>
              <a:t>の致しますお肉は代替肉の大豆ミートを使用しております。 大豆は、寒冷地から熱帯まで広い地域で栽培でき、わずかな肥料で多くの量を収穫することができます。 また、資源の利用効率が高く、同じたんぱく源である牛肉などと比べ、同量の水やエネルギーではるかに多くの収穫が得られます。 大豆は、サステナブルな食の未来を守るエコな食物です。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1585" y="5671820"/>
            <a:ext cx="746137" cy="736768"/>
          </a:xfrm>
          <a:prstGeom prst="rect">
            <a:avLst/>
          </a:prstGeom>
        </p:spPr>
      </p:pic>
      <p:sp>
        <p:nvSpPr>
          <p:cNvPr id="171" name="テキスト ボックス 170"/>
          <p:cNvSpPr txBox="1"/>
          <p:nvPr/>
        </p:nvSpPr>
        <p:spPr>
          <a:xfrm>
            <a:off x="1986000" y="8172744"/>
            <a:ext cx="2135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野菜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たっぷり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カレー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つけ麺</a:t>
            </a:r>
            <a:endParaRPr lang="ja-JP" altLang="en-US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正方形/長方形 46"/>
          <p:cNvSpPr>
            <a:spLocks noChangeArrowheads="1"/>
          </p:cNvSpPr>
          <p:nvPr/>
        </p:nvSpPr>
        <p:spPr bwMode="auto">
          <a:xfrm>
            <a:off x="1974288" y="8697608"/>
            <a:ext cx="1464946" cy="6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キャベツや人参、たっぷりの野菜カレーつゆで食べるつけうどんです。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93710" y="7746188"/>
            <a:ext cx="3323539" cy="420652"/>
          </a:xfrm>
          <a:prstGeom prst="rect">
            <a:avLst/>
          </a:prstGeom>
          <a:solidFill>
            <a:srgbClr val="8E6E39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842023" y="7713920"/>
            <a:ext cx="2181682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ベジめし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Rectangle 39"/>
          <p:cNvSpPr>
            <a:spLocks noChangeArrowheads="1"/>
          </p:cNvSpPr>
          <p:nvPr/>
        </p:nvSpPr>
        <p:spPr bwMode="auto">
          <a:xfrm>
            <a:off x="877172" y="7939061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845708"/>
            <a:r>
              <a:rPr kumimoji="0" lang="ja-JP" altLang="en-US" sz="600" b="1" u="sng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一皿で野菜1７５ｇ以上摂取</a:t>
            </a:r>
            <a:r>
              <a:rPr kumimoji="0" lang="ja-JP" altLang="en-US" sz="600" b="1" u="sng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！野菜</a:t>
            </a:r>
            <a:r>
              <a:rPr kumimoji="0" lang="ja-JP" altLang="en-US" sz="600" b="1" u="sng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不足の方におすすめです。</a:t>
            </a:r>
          </a:p>
        </p:txBody>
      </p:sp>
      <p:pic>
        <p:nvPicPr>
          <p:cNvPr id="178" name="図 1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05" y="9202550"/>
            <a:ext cx="845084" cy="273752"/>
          </a:xfrm>
          <a:prstGeom prst="rect">
            <a:avLst/>
          </a:prstGeom>
        </p:spPr>
      </p:pic>
      <p:sp>
        <p:nvSpPr>
          <p:cNvPr id="179" name="正方形/長方形 178"/>
          <p:cNvSpPr/>
          <p:nvPr/>
        </p:nvSpPr>
        <p:spPr>
          <a:xfrm>
            <a:off x="93710" y="7746188"/>
            <a:ext cx="3323539" cy="17176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" y="7782067"/>
            <a:ext cx="802982" cy="712497"/>
          </a:xfrm>
          <a:prstGeom prst="rect">
            <a:avLst/>
          </a:prstGeom>
        </p:spPr>
      </p:pic>
      <p:grpSp>
        <p:nvGrpSpPr>
          <p:cNvPr id="181" name="グループ化 180"/>
          <p:cNvGrpSpPr/>
          <p:nvPr/>
        </p:nvGrpSpPr>
        <p:grpSpPr>
          <a:xfrm>
            <a:off x="1328000" y="9068580"/>
            <a:ext cx="886590" cy="525830"/>
            <a:chOff x="2857305" y="6424906"/>
            <a:chExt cx="586847" cy="348056"/>
          </a:xfrm>
        </p:grpSpPr>
        <p:grpSp>
          <p:nvGrpSpPr>
            <p:cNvPr id="182" name="グループ化 181"/>
            <p:cNvGrpSpPr/>
            <p:nvPr/>
          </p:nvGrpSpPr>
          <p:grpSpPr>
            <a:xfrm>
              <a:off x="3049980" y="6424906"/>
              <a:ext cx="201496" cy="201496"/>
              <a:chOff x="8001393" y="2145284"/>
              <a:chExt cx="375425" cy="375425"/>
            </a:xfrm>
          </p:grpSpPr>
          <p:sp>
            <p:nvSpPr>
              <p:cNvPr id="184" name="楕円 183"/>
              <p:cNvSpPr/>
              <p:nvPr/>
            </p:nvSpPr>
            <p:spPr>
              <a:xfrm>
                <a:off x="8001393" y="2145284"/>
                <a:ext cx="375425" cy="3754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5" name="図 184"/>
              <p:cNvPicPr>
                <a:picLocks noChangeAspect="1"/>
              </p:cNvPicPr>
              <p:nvPr/>
            </p:nvPicPr>
            <p:blipFill>
              <a:blip r:embed="rId2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8328" y="2166437"/>
                <a:ext cx="300603" cy="327941"/>
              </a:xfrm>
              <a:prstGeom prst="rect">
                <a:avLst/>
              </a:prstGeom>
            </p:spPr>
          </p:pic>
        </p:grpSp>
        <p:sp>
          <p:nvSpPr>
            <p:cNvPr id="183" name="テキスト ボックス 182"/>
            <p:cNvSpPr txBox="1"/>
            <p:nvPr/>
          </p:nvSpPr>
          <p:spPr>
            <a:xfrm>
              <a:off x="2857305" y="6588296"/>
              <a:ext cx="58684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-HOT-</a:t>
              </a:r>
              <a:endParaRPr lang="ja-JP" altLang="en-US" sz="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6" name="テキスト ボックス 185"/>
          <p:cNvSpPr txBox="1"/>
          <p:nvPr/>
        </p:nvSpPr>
        <p:spPr>
          <a:xfrm>
            <a:off x="5154842" y="8195398"/>
            <a:ext cx="165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鶏白湯ラーメン</a:t>
            </a:r>
            <a:endParaRPr lang="ja-JP" altLang="en-US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正方形/長方形 46"/>
          <p:cNvSpPr>
            <a:spLocks noChangeArrowheads="1"/>
          </p:cNvSpPr>
          <p:nvPr/>
        </p:nvSpPr>
        <p:spPr bwMode="auto">
          <a:xfrm>
            <a:off x="5153649" y="8521857"/>
            <a:ext cx="1655660" cy="8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肉感たっぷりの鶏白湯ガラスープをベースにあさりと焼きあごの旨みを加えて仕上げた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本格鶏白湯。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3433050" y="7551051"/>
            <a:ext cx="3323539" cy="420652"/>
          </a:xfrm>
          <a:prstGeom prst="rect">
            <a:avLst/>
          </a:prstGeom>
          <a:solidFill>
            <a:srgbClr val="8E6E39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endParaRPr lang="en-US" altLang="ja-JP" sz="1600" b="1" dirty="0">
              <a:solidFill>
                <a:srgbClr val="F7B62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3517749" y="7566328"/>
            <a:ext cx="3151956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特選麺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1" name="図 19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62" y="7594339"/>
            <a:ext cx="876452" cy="777688"/>
          </a:xfrm>
          <a:prstGeom prst="rect">
            <a:avLst/>
          </a:prstGeom>
        </p:spPr>
      </p:pic>
      <p:sp>
        <p:nvSpPr>
          <p:cNvPr id="192" name="正方形/長方形 191"/>
          <p:cNvSpPr/>
          <p:nvPr/>
        </p:nvSpPr>
        <p:spPr>
          <a:xfrm>
            <a:off x="3441799" y="7551051"/>
            <a:ext cx="3323539" cy="190735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3" t="50482" r="22087" b="39328"/>
          <a:stretch/>
        </p:blipFill>
        <p:spPr>
          <a:xfrm>
            <a:off x="69868" y="4527952"/>
            <a:ext cx="363682" cy="216938"/>
          </a:xfrm>
          <a:prstGeom prst="rect">
            <a:avLst/>
          </a:prstGeom>
        </p:spPr>
      </p:pic>
      <p:sp>
        <p:nvSpPr>
          <p:cNvPr id="195" name="正方形/長方形 194"/>
          <p:cNvSpPr/>
          <p:nvPr/>
        </p:nvSpPr>
        <p:spPr>
          <a:xfrm>
            <a:off x="1530935" y="1884726"/>
            <a:ext cx="223352" cy="147154"/>
          </a:xfrm>
          <a:prstGeom prst="rect">
            <a:avLst/>
          </a:prstGeom>
          <a:solidFill>
            <a:srgbClr val="FA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正方形/長方形 196"/>
          <p:cNvSpPr/>
          <p:nvPr/>
        </p:nvSpPr>
        <p:spPr>
          <a:xfrm>
            <a:off x="6010931" y="3304772"/>
            <a:ext cx="628385" cy="1314151"/>
          </a:xfrm>
          <a:custGeom>
            <a:avLst/>
            <a:gdLst>
              <a:gd name="connsiteX0" fmla="*/ 0 w 565505"/>
              <a:gd name="connsiteY0" fmla="*/ 0 h 837335"/>
              <a:gd name="connsiteX1" fmla="*/ 565505 w 565505"/>
              <a:gd name="connsiteY1" fmla="*/ 0 h 837335"/>
              <a:gd name="connsiteX2" fmla="*/ 565505 w 565505"/>
              <a:gd name="connsiteY2" fmla="*/ 837335 h 837335"/>
              <a:gd name="connsiteX3" fmla="*/ 0 w 565505"/>
              <a:gd name="connsiteY3" fmla="*/ 837335 h 837335"/>
              <a:gd name="connsiteX4" fmla="*/ 0 w 565505"/>
              <a:gd name="connsiteY4" fmla="*/ 0 h 837335"/>
              <a:gd name="connsiteX0" fmla="*/ 396240 w 565505"/>
              <a:gd name="connsiteY0" fmla="*/ 7620 h 837335"/>
              <a:gd name="connsiteX1" fmla="*/ 565505 w 565505"/>
              <a:gd name="connsiteY1" fmla="*/ 0 h 837335"/>
              <a:gd name="connsiteX2" fmla="*/ 565505 w 565505"/>
              <a:gd name="connsiteY2" fmla="*/ 837335 h 837335"/>
              <a:gd name="connsiteX3" fmla="*/ 0 w 565505"/>
              <a:gd name="connsiteY3" fmla="*/ 837335 h 837335"/>
              <a:gd name="connsiteX4" fmla="*/ 396240 w 565505"/>
              <a:gd name="connsiteY4" fmla="*/ 7620 h 837335"/>
              <a:gd name="connsiteX0" fmla="*/ 456243 w 565505"/>
              <a:gd name="connsiteY0" fmla="*/ 0 h 851446"/>
              <a:gd name="connsiteX1" fmla="*/ 565505 w 565505"/>
              <a:gd name="connsiteY1" fmla="*/ 14111 h 851446"/>
              <a:gd name="connsiteX2" fmla="*/ 565505 w 565505"/>
              <a:gd name="connsiteY2" fmla="*/ 851446 h 851446"/>
              <a:gd name="connsiteX3" fmla="*/ 0 w 565505"/>
              <a:gd name="connsiteY3" fmla="*/ 851446 h 851446"/>
              <a:gd name="connsiteX4" fmla="*/ 456243 w 565505"/>
              <a:gd name="connsiteY4" fmla="*/ 0 h 851446"/>
              <a:gd name="connsiteX0" fmla="*/ 486244 w 565505"/>
              <a:gd name="connsiteY0" fmla="*/ 0 h 851446"/>
              <a:gd name="connsiteX1" fmla="*/ 565505 w 565505"/>
              <a:gd name="connsiteY1" fmla="*/ 14111 h 851446"/>
              <a:gd name="connsiteX2" fmla="*/ 565505 w 565505"/>
              <a:gd name="connsiteY2" fmla="*/ 851446 h 851446"/>
              <a:gd name="connsiteX3" fmla="*/ 0 w 565505"/>
              <a:gd name="connsiteY3" fmla="*/ 851446 h 851446"/>
              <a:gd name="connsiteX4" fmla="*/ 486244 w 565505"/>
              <a:gd name="connsiteY4" fmla="*/ 0 h 85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05" h="851446">
                <a:moveTo>
                  <a:pt x="486244" y="0"/>
                </a:moveTo>
                <a:lnTo>
                  <a:pt x="565505" y="14111"/>
                </a:lnTo>
                <a:lnTo>
                  <a:pt x="565505" y="851446"/>
                </a:lnTo>
                <a:lnTo>
                  <a:pt x="0" y="851446"/>
                </a:lnTo>
                <a:lnTo>
                  <a:pt x="486244" y="0"/>
                </a:lnTo>
                <a:close/>
              </a:path>
            </a:pathLst>
          </a:custGeom>
          <a:solidFill>
            <a:srgbClr val="FA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8" name="図 19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24859" r="72208" b="40590"/>
          <a:stretch/>
        </p:blipFill>
        <p:spPr>
          <a:xfrm>
            <a:off x="6131237" y="3726560"/>
            <a:ext cx="693129" cy="1456446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06" y="2723454"/>
            <a:ext cx="1003646" cy="669098"/>
          </a:xfrm>
          <a:prstGeom prst="rect">
            <a:avLst/>
          </a:prstGeom>
        </p:spPr>
      </p:pic>
      <p:sp>
        <p:nvSpPr>
          <p:cNvPr id="200" name="正方形/長方形 199"/>
          <p:cNvSpPr/>
          <p:nvPr/>
        </p:nvSpPr>
        <p:spPr>
          <a:xfrm>
            <a:off x="1121727" y="32551"/>
            <a:ext cx="46599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2024.12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733876" y="310546"/>
            <a:ext cx="5310962" cy="6381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ja-JP" sz="6000" b="1" dirty="0" smtClean="0">
                <a:ln w="152400" cap="sq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Christmas</a:t>
            </a:r>
            <a:r>
              <a:rPr lang="en-US" altLang="ja-JP" sz="6000" b="1" baseline="0" dirty="0" smtClean="0">
                <a:ln w="152400" cap="sq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 Fair</a:t>
            </a:r>
            <a:endParaRPr lang="ja-JP" altLang="en-US" sz="6000" b="1" dirty="0">
              <a:ln w="152400" cap="sq">
                <a:solidFill>
                  <a:schemeClr val="bg1"/>
                </a:solidFill>
                <a:bevel/>
              </a:ln>
              <a:solidFill>
                <a:schemeClr val="bg1"/>
              </a:solidFill>
              <a:latin typeface="Monotype Corsiva" panose="03010101010201010101" pitchFamily="66" charset="0"/>
              <a:ea typeface="Meiryo UI" panose="020B0604030504040204" pitchFamily="50" charset="-128"/>
            </a:endParaRPr>
          </a:p>
        </p:txBody>
      </p:sp>
      <p:sp>
        <p:nvSpPr>
          <p:cNvPr id="202" name="正方形/長方形 46"/>
          <p:cNvSpPr>
            <a:spLocks noChangeArrowheads="1"/>
          </p:cNvSpPr>
          <p:nvPr/>
        </p:nvSpPr>
        <p:spPr bwMode="auto">
          <a:xfrm>
            <a:off x="593245" y="1170236"/>
            <a:ext cx="5700131" cy="4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ja-JP" altLang="en-US" sz="1100" b="0" dirty="0" smtClean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今年もクリスマスがやってきました♪</a:t>
            </a:r>
            <a:endParaRPr lang="en-US" altLang="ja-JP" sz="1100" b="0" dirty="0" smtClean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pPr algn="ctr" eaLnBrk="1" hangingPunct="1"/>
            <a:r>
              <a:rPr lang="ja-JP" altLang="en-US" sz="1100" b="0" dirty="0" smtClean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いつもとちょっと違うスペシャルな２品をご用意しました。</a:t>
            </a:r>
            <a:endParaRPr lang="ja-JP" altLang="en-US" sz="1100" b="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710105" y="315100"/>
            <a:ext cx="5310962" cy="6381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ja-JP" sz="6000" b="1" dirty="0" smtClean="0">
                <a:ln w="152400" cap="sq">
                  <a:noFill/>
                  <a:bevel/>
                </a:ln>
                <a:solidFill>
                  <a:srgbClr val="D0111B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Christmas Fair</a:t>
            </a:r>
            <a:endParaRPr lang="ja-JP" altLang="en-US" sz="6000" b="1" dirty="0">
              <a:ln w="152400" cap="sq">
                <a:noFill/>
                <a:bevel/>
              </a:ln>
              <a:solidFill>
                <a:srgbClr val="D0111B"/>
              </a:solidFill>
              <a:latin typeface="Monotype Corsiva" panose="03010101010201010101" pitchFamily="66" charset="0"/>
              <a:ea typeface="Meiryo UI" panose="020B0604030504040204" pitchFamily="50" charset="-128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2012890" y="1025904"/>
            <a:ext cx="2786867" cy="1619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900" b="1" dirty="0" smtClean="0">
                <a:solidFill>
                  <a:srgbClr val="006539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マンスリーフェア</a:t>
            </a:r>
            <a:r>
              <a:rPr lang="en-US" altLang="ja-JP" sz="1050" b="1" dirty="0" smtClean="0">
                <a:solidFill>
                  <a:srgbClr val="006539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『</a:t>
            </a:r>
            <a:r>
              <a:rPr lang="ja-JP" altLang="en-US" sz="1050" b="1" dirty="0" smtClean="0">
                <a:solidFill>
                  <a:srgbClr val="006539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クリスマスフェア</a:t>
            </a:r>
            <a:r>
              <a:rPr lang="en-US" altLang="ja-JP" sz="1050" b="1" dirty="0" smtClean="0">
                <a:solidFill>
                  <a:srgbClr val="006539"/>
                </a:solidFill>
                <a:latin typeface="Monotype Corsiva" panose="03010101010201010101" pitchFamily="66" charset="0"/>
                <a:ea typeface="Meiryo UI" panose="020B0604030504040204" pitchFamily="50" charset="-128"/>
              </a:rPr>
              <a:t>』</a:t>
            </a:r>
            <a:endParaRPr lang="ja-JP" altLang="en-US" sz="1050" b="1" dirty="0">
              <a:solidFill>
                <a:srgbClr val="006539"/>
              </a:solidFill>
              <a:latin typeface="Monotype Corsiva" panose="03010101010201010101" pitchFamily="66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0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366</Words>
  <Application>Microsoft Office PowerPoint</Application>
  <PresentationFormat>A4 210 x 297 mm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HGP行書体</vt:lpstr>
      <vt:lpstr>HGP明朝E</vt:lpstr>
      <vt:lpstr>Meiryo UI</vt:lpstr>
      <vt:lpstr>ＭＳ Ｐゴシック</vt:lpstr>
      <vt:lpstr>メイリオ</vt:lpstr>
      <vt:lpstr>游ゴシック Medium</vt:lpstr>
      <vt:lpstr>游明朝</vt:lpstr>
      <vt:lpstr>Arial</vt:lpstr>
      <vt:lpstr>Calibri</vt:lpstr>
      <vt:lpstr>Calibri Light</vt:lpstr>
      <vt:lpstr>Monotype Corsiva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2024-11-07T06:59:39Z</dcterms:modified>
</cp:coreProperties>
</file>