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0" r:id="rId2"/>
  </p:sldIdLst>
  <p:sldSz cx="6858000" cy="9906000" type="A4"/>
  <p:notesSz cx="6735763" cy="9866313"/>
  <p:defaultTextStyle>
    <a:defPPr>
      <a:defRPr lang="ja-JP"/>
    </a:defPPr>
    <a:lvl1pPr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565" indent="-309483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640" indent="-619478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715" indent="-929472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791" indent="-1239466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406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487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569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650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173"/>
    <a:srgbClr val="6D5F57"/>
    <a:srgbClr val="2CA9C4"/>
    <a:srgbClr val="1DB3D8"/>
    <a:srgbClr val="29B7A9"/>
    <a:srgbClr val="2EC5B6"/>
    <a:srgbClr val="109DA4"/>
    <a:srgbClr val="31AD6D"/>
    <a:srgbClr val="489AC2"/>
    <a:srgbClr val="60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53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2023/5/8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640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715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791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5278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2334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9389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6444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/>
          <p:cNvSpPr/>
          <p:nvPr userDrawn="1"/>
        </p:nvSpPr>
        <p:spPr>
          <a:xfrm>
            <a:off x="0" y="0"/>
            <a:ext cx="6858000" cy="9905999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1AD6D"/>
              </a:solidFill>
            </a:endParaRPr>
          </a:p>
        </p:txBody>
      </p:sp>
      <p:sp>
        <p:nvSpPr>
          <p:cNvPr id="56" name="角丸四角形 55"/>
          <p:cNvSpPr/>
          <p:nvPr userDrawn="1"/>
        </p:nvSpPr>
        <p:spPr>
          <a:xfrm>
            <a:off x="84826" y="437377"/>
            <a:ext cx="6700553" cy="4029727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 rotWithShape="1">
          <a:blip r:embed="rId3"/>
          <a:srcRect t="3354"/>
          <a:stretch/>
        </p:blipFill>
        <p:spPr>
          <a:xfrm>
            <a:off x="90922" y="467567"/>
            <a:ext cx="6700553" cy="3983561"/>
          </a:xfrm>
          <a:prstGeom prst="rect">
            <a:avLst/>
          </a:prstGeom>
        </p:spPr>
      </p:pic>
      <p:sp>
        <p:nvSpPr>
          <p:cNvPr id="95" name="角丸四角形 94"/>
          <p:cNvSpPr/>
          <p:nvPr userDrawn="1"/>
        </p:nvSpPr>
        <p:spPr>
          <a:xfrm>
            <a:off x="222165" y="1263455"/>
            <a:ext cx="6348394" cy="744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4" name="正方形/長方形 103"/>
          <p:cNvSpPr/>
          <p:nvPr userDrawn="1"/>
        </p:nvSpPr>
        <p:spPr>
          <a:xfrm>
            <a:off x="1121727" y="32551"/>
            <a:ext cx="4659908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3200" b="1" dirty="0" smtClean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2023.06</a:t>
            </a:r>
          </a:p>
          <a:p>
            <a:pPr algn="ctr"/>
            <a:endParaRPr lang="en-US" altLang="ja-JP" sz="3200" b="1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 userDrawn="1"/>
        </p:nvSpPr>
        <p:spPr>
          <a:xfrm>
            <a:off x="3454381" y="6585910"/>
            <a:ext cx="3323539" cy="3186285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 userDrawn="1"/>
        </p:nvSpPr>
        <p:spPr>
          <a:xfrm>
            <a:off x="3454381" y="4520078"/>
            <a:ext cx="3323539" cy="2012858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 userDrawn="1"/>
        </p:nvSpPr>
        <p:spPr>
          <a:xfrm>
            <a:off x="93710" y="8401964"/>
            <a:ext cx="3323539" cy="1370230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正方形/長方形 127"/>
          <p:cNvSpPr/>
          <p:nvPr userDrawn="1"/>
        </p:nvSpPr>
        <p:spPr>
          <a:xfrm>
            <a:off x="105772" y="8422284"/>
            <a:ext cx="3299415" cy="420652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3466443" y="6606230"/>
            <a:ext cx="3299415" cy="420652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466443" y="4544990"/>
            <a:ext cx="3299415" cy="420652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>
            <a:off x="2012890" y="908625"/>
            <a:ext cx="2786867" cy="16196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マンスリーフェア</a:t>
            </a:r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7827" y="437087"/>
            <a:ext cx="5310962" cy="4646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  <a:latin typeface="ﾒｲﾘｵ"/>
                <a:ea typeface="Meiryo UI" panose="020B0604030504040204" pitchFamily="50" charset="-128"/>
              </a:rPr>
              <a:t>アジア麺</a:t>
            </a:r>
            <a:r>
              <a:rPr lang="ja-JP" altLang="en-US" sz="3600" b="1" dirty="0" smtClean="0">
                <a:solidFill>
                  <a:srgbClr val="FFC000"/>
                </a:solidFill>
                <a:latin typeface="ﾒｲﾘｵ"/>
                <a:ea typeface="Meiryo UI" panose="020B0604030504040204" pitchFamily="50" charset="-128"/>
              </a:rPr>
              <a:t>★</a:t>
            </a:r>
            <a:r>
              <a:rPr lang="ja-JP" altLang="en-US" sz="3600" b="1" dirty="0" smtClean="0">
                <a:solidFill>
                  <a:srgbClr val="FF0000"/>
                </a:solidFill>
                <a:latin typeface="ﾒｲﾘｵ"/>
                <a:ea typeface="Meiryo UI" panose="020B0604030504040204" pitchFamily="50" charset="-128"/>
              </a:rPr>
              <a:t>フェア</a:t>
            </a:r>
            <a:endParaRPr lang="ja-JP" altLang="en-US" sz="3600" b="1" dirty="0">
              <a:solidFill>
                <a:srgbClr val="FF0000"/>
              </a:solidFill>
              <a:latin typeface="ﾒｲﾘｵ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3710" y="6483139"/>
            <a:ext cx="3323539" cy="1873461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05772" y="6504206"/>
            <a:ext cx="3299415" cy="420652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3710" y="4523923"/>
            <a:ext cx="3323539" cy="1915726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772" y="4544990"/>
            <a:ext cx="3299415" cy="420652"/>
          </a:xfrm>
          <a:prstGeom prst="rect">
            <a:avLst/>
          </a:prstGeom>
          <a:solidFill>
            <a:srgbClr val="6D5F57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/>
          <p:cNvPicPr>
            <a:picLocks noChangeAspect="1"/>
          </p:cNvPicPr>
          <p:nvPr/>
        </p:nvPicPr>
        <p:blipFill>
          <a:blip r:embed="rId2"/>
          <a:srcRect l="21662" t="34325" r="18820" b="5081"/>
          <a:stretch>
            <a:fillRect/>
          </a:stretch>
        </p:blipFill>
        <p:spPr>
          <a:xfrm>
            <a:off x="295985" y="1558585"/>
            <a:ext cx="3049185" cy="2091383"/>
          </a:xfrm>
          <a:custGeom>
            <a:avLst/>
            <a:gdLst>
              <a:gd name="connsiteX0" fmla="*/ 17648 w 2954035"/>
              <a:gd name="connsiteY0" fmla="*/ 0 h 2026121"/>
              <a:gd name="connsiteX1" fmla="*/ 2936387 w 2954035"/>
              <a:gd name="connsiteY1" fmla="*/ 0 h 2026121"/>
              <a:gd name="connsiteX2" fmla="*/ 2954035 w 2954035"/>
              <a:gd name="connsiteY2" fmla="*/ 17648 h 2026121"/>
              <a:gd name="connsiteX3" fmla="*/ 2954035 w 2954035"/>
              <a:gd name="connsiteY3" fmla="*/ 2008473 h 2026121"/>
              <a:gd name="connsiteX4" fmla="*/ 2936387 w 2954035"/>
              <a:gd name="connsiteY4" fmla="*/ 2026121 h 2026121"/>
              <a:gd name="connsiteX5" fmla="*/ 17648 w 2954035"/>
              <a:gd name="connsiteY5" fmla="*/ 2026121 h 2026121"/>
              <a:gd name="connsiteX6" fmla="*/ 0 w 2954035"/>
              <a:gd name="connsiteY6" fmla="*/ 2008473 h 2026121"/>
              <a:gd name="connsiteX7" fmla="*/ 0 w 2954035"/>
              <a:gd name="connsiteY7" fmla="*/ 17648 h 2026121"/>
              <a:gd name="connsiteX8" fmla="*/ 17648 w 2954035"/>
              <a:gd name="connsiteY8" fmla="*/ 0 h 20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035" h="2026121">
                <a:moveTo>
                  <a:pt x="17648" y="0"/>
                </a:moveTo>
                <a:lnTo>
                  <a:pt x="2936387" y="0"/>
                </a:lnTo>
                <a:cubicBezTo>
                  <a:pt x="2946134" y="0"/>
                  <a:pt x="2954035" y="7901"/>
                  <a:pt x="2954035" y="17648"/>
                </a:cubicBezTo>
                <a:lnTo>
                  <a:pt x="2954035" y="2008473"/>
                </a:lnTo>
                <a:cubicBezTo>
                  <a:pt x="2954035" y="2018220"/>
                  <a:pt x="2946134" y="2026121"/>
                  <a:pt x="2936387" y="2026121"/>
                </a:cubicBezTo>
                <a:lnTo>
                  <a:pt x="17648" y="2026121"/>
                </a:lnTo>
                <a:cubicBezTo>
                  <a:pt x="7901" y="2026121"/>
                  <a:pt x="0" y="2018220"/>
                  <a:pt x="0" y="2008473"/>
                </a:cubicBezTo>
                <a:lnTo>
                  <a:pt x="0" y="17648"/>
                </a:lnTo>
                <a:cubicBezTo>
                  <a:pt x="0" y="7901"/>
                  <a:pt x="7901" y="0"/>
                  <a:pt x="17648" y="0"/>
                </a:cubicBezTo>
                <a:close/>
              </a:path>
            </a:pathLst>
          </a:cu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9244" r="6212" b="5303"/>
          <a:stretch/>
        </p:blipFill>
        <p:spPr>
          <a:xfrm>
            <a:off x="407139" y="1697771"/>
            <a:ext cx="2793261" cy="181232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r="6192" b="13996"/>
          <a:stretch/>
        </p:blipFill>
        <p:spPr>
          <a:xfrm>
            <a:off x="110261" y="5092547"/>
            <a:ext cx="1606461" cy="1317551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34208" y="3671725"/>
            <a:ext cx="3147202" cy="7934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3522996" y="3690579"/>
            <a:ext cx="3215796" cy="7934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22165" y="1263455"/>
            <a:ext cx="6348394" cy="744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89" y="9538708"/>
            <a:ext cx="713885" cy="20026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0419" y="4494583"/>
            <a:ext cx="3346940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ベジめし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80010" y="4545679"/>
            <a:ext cx="329872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グレードアップ・さかなの日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46"/>
          <p:cNvSpPr>
            <a:spLocks noChangeArrowheads="1"/>
          </p:cNvSpPr>
          <p:nvPr/>
        </p:nvSpPr>
        <p:spPr bwMode="auto">
          <a:xfrm>
            <a:off x="46718" y="9165136"/>
            <a:ext cx="1940578" cy="9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あさり本来のうまみと風味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大切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に、上品な味に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仕上げた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ご飯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419" y="8889213"/>
            <a:ext cx="175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あさりごはん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122644" y="8440345"/>
            <a:ext cx="3270407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おすすめごはん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44315" y="6568358"/>
            <a:ext cx="3346940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味噌汁紀行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5088" y="6987537"/>
            <a:ext cx="279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ネオミーツの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サステな牛めし丼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正方形/長方形 46"/>
          <p:cNvSpPr>
            <a:spLocks noChangeArrowheads="1"/>
          </p:cNvSpPr>
          <p:nvPr/>
        </p:nvSpPr>
        <p:spPr bwMode="auto">
          <a:xfrm>
            <a:off x="5137715" y="7695550"/>
            <a:ext cx="1817821" cy="13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１．北海道（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米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みそ）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．青森（米みそ）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３．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新潟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（米みそ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埼玉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麦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みそ）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愛知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（豆みそ）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６．広島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（米麦合せみそ）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７．福岡（麦みそ）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572550" y="7020394"/>
            <a:ext cx="351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種類のご当地味噌をご堪能ください！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70766" y="6506482"/>
            <a:ext cx="3325397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サステナブル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" y="6434202"/>
            <a:ext cx="689155" cy="673710"/>
          </a:xfrm>
          <a:prstGeom prst="rect">
            <a:avLst/>
          </a:prstGeom>
        </p:spPr>
      </p:pic>
      <p:sp>
        <p:nvSpPr>
          <p:cNvPr id="90" name="Rectangle 39"/>
          <p:cNvSpPr>
            <a:spLocks noChangeArrowheads="1"/>
          </p:cNvSpPr>
          <p:nvPr/>
        </p:nvSpPr>
        <p:spPr bwMode="auto">
          <a:xfrm>
            <a:off x="592169" y="4720686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845708"/>
            <a:r>
              <a:rPr kumimoji="0" lang="ja-JP" altLang="en-US" sz="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一皿で野菜1７５ｇ以上摂取</a:t>
            </a:r>
            <a:r>
              <a:rPr kumimoji="0" lang="ja-JP" altLang="en-US" sz="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！野菜</a:t>
            </a:r>
            <a:r>
              <a:rPr kumimoji="0" lang="ja-JP" altLang="en-US" sz="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不足の方におすすめです。</a:t>
            </a:r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" y="4462697"/>
            <a:ext cx="699806" cy="656281"/>
          </a:xfrm>
          <a:prstGeom prst="rect">
            <a:avLst/>
          </a:prstGeom>
        </p:spPr>
      </p:pic>
      <p:sp>
        <p:nvSpPr>
          <p:cNvPr id="97" name="テキスト ボックス 96"/>
          <p:cNvSpPr txBox="1"/>
          <p:nvPr/>
        </p:nvSpPr>
        <p:spPr>
          <a:xfrm>
            <a:off x="717024" y="1065223"/>
            <a:ext cx="5392595" cy="50081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1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梅雨の時期に、さっぱりと食欲</a:t>
            </a:r>
            <a:r>
              <a:rPr kumimoji="0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0" lang="ja-JP" altLang="en-US" sz="1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刺激される</a:t>
            </a:r>
            <a:endParaRPr kumimoji="0" lang="en-US" altLang="ja-JP" sz="10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/>
            </a:pPr>
            <a:r>
              <a:rPr kumimoji="0" lang="ja-JP" altLang="en-US" sz="1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日本とは一味違ったアジアの麺をお楽しみください。</a:t>
            </a:r>
            <a:endParaRPr kumimoji="0"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15694" r="16692" b="14237"/>
          <a:stretch/>
        </p:blipFill>
        <p:spPr>
          <a:xfrm>
            <a:off x="3803659" y="6137360"/>
            <a:ext cx="401642" cy="408858"/>
          </a:xfrm>
          <a:prstGeom prst="rect">
            <a:avLst/>
          </a:prstGeom>
        </p:spPr>
      </p:pic>
      <p:grpSp>
        <p:nvGrpSpPr>
          <p:cNvPr id="107" name="グループ化 106"/>
          <p:cNvGrpSpPr/>
          <p:nvPr/>
        </p:nvGrpSpPr>
        <p:grpSpPr>
          <a:xfrm>
            <a:off x="2464210" y="6177799"/>
            <a:ext cx="938249" cy="272655"/>
            <a:chOff x="7850589" y="6255117"/>
            <a:chExt cx="1769935" cy="468391"/>
          </a:xfrm>
        </p:grpSpPr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4215174" y="6159398"/>
            <a:ext cx="2523618" cy="4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水産庁が「</a:t>
            </a:r>
            <a:r>
              <a:rPr lang="ja-JP" altLang="en-US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魚を食べる</a:t>
            </a:r>
            <a:r>
              <a:rPr lang="ja-JP" altLang="en-US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ことがサステナブル」をコンセプトとし</a:t>
            </a:r>
            <a:r>
              <a:rPr lang="ja-JP" altLang="en-US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月に「さかなの日」を制定。</a:t>
            </a:r>
            <a:endParaRPr lang="ja-JP" altLang="en-US" sz="600" dirty="0">
              <a:solidFill>
                <a:srgbClr val="000000"/>
              </a:solidFill>
              <a:latin typeface="ヒラギノ角ゴ Pro W3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lang="en-US" altLang="ja-JP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日から</a:t>
            </a:r>
            <a:r>
              <a:rPr lang="en-US" altLang="ja-JP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日は、さかなを食べよう！</a:t>
            </a:r>
            <a:r>
              <a:rPr lang="ja-JP" altLang="en-US" sz="600" dirty="0"/>
              <a:t/>
            </a:r>
            <a:br>
              <a:rPr lang="ja-JP" altLang="en-US" sz="600" dirty="0"/>
            </a:br>
            <a:endParaRPr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>
          <a:blip r:embed="rId2"/>
          <a:srcRect l="21662" t="34325" r="18820" b="5081"/>
          <a:stretch>
            <a:fillRect/>
          </a:stretch>
        </p:blipFill>
        <p:spPr>
          <a:xfrm>
            <a:off x="3568496" y="1558585"/>
            <a:ext cx="3049185" cy="2091383"/>
          </a:xfrm>
          <a:custGeom>
            <a:avLst/>
            <a:gdLst>
              <a:gd name="connsiteX0" fmla="*/ 17648 w 2954035"/>
              <a:gd name="connsiteY0" fmla="*/ 0 h 2026121"/>
              <a:gd name="connsiteX1" fmla="*/ 2936387 w 2954035"/>
              <a:gd name="connsiteY1" fmla="*/ 0 h 2026121"/>
              <a:gd name="connsiteX2" fmla="*/ 2954035 w 2954035"/>
              <a:gd name="connsiteY2" fmla="*/ 17648 h 2026121"/>
              <a:gd name="connsiteX3" fmla="*/ 2954035 w 2954035"/>
              <a:gd name="connsiteY3" fmla="*/ 2008473 h 2026121"/>
              <a:gd name="connsiteX4" fmla="*/ 2936387 w 2954035"/>
              <a:gd name="connsiteY4" fmla="*/ 2026121 h 2026121"/>
              <a:gd name="connsiteX5" fmla="*/ 17648 w 2954035"/>
              <a:gd name="connsiteY5" fmla="*/ 2026121 h 2026121"/>
              <a:gd name="connsiteX6" fmla="*/ 0 w 2954035"/>
              <a:gd name="connsiteY6" fmla="*/ 2008473 h 2026121"/>
              <a:gd name="connsiteX7" fmla="*/ 0 w 2954035"/>
              <a:gd name="connsiteY7" fmla="*/ 17648 h 2026121"/>
              <a:gd name="connsiteX8" fmla="*/ 17648 w 2954035"/>
              <a:gd name="connsiteY8" fmla="*/ 0 h 20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035" h="2026121">
                <a:moveTo>
                  <a:pt x="17648" y="0"/>
                </a:moveTo>
                <a:lnTo>
                  <a:pt x="2936387" y="0"/>
                </a:lnTo>
                <a:cubicBezTo>
                  <a:pt x="2946134" y="0"/>
                  <a:pt x="2954035" y="7901"/>
                  <a:pt x="2954035" y="17648"/>
                </a:cubicBezTo>
                <a:lnTo>
                  <a:pt x="2954035" y="2008473"/>
                </a:lnTo>
                <a:cubicBezTo>
                  <a:pt x="2954035" y="2018220"/>
                  <a:pt x="2946134" y="2026121"/>
                  <a:pt x="2936387" y="2026121"/>
                </a:cubicBezTo>
                <a:lnTo>
                  <a:pt x="17648" y="2026121"/>
                </a:lnTo>
                <a:cubicBezTo>
                  <a:pt x="7901" y="2026121"/>
                  <a:pt x="0" y="2018220"/>
                  <a:pt x="0" y="2008473"/>
                </a:cubicBezTo>
                <a:lnTo>
                  <a:pt x="0" y="17648"/>
                </a:lnTo>
                <a:cubicBezTo>
                  <a:pt x="0" y="7901"/>
                  <a:pt x="7901" y="0"/>
                  <a:pt x="17648" y="0"/>
                </a:cubicBezTo>
                <a:close/>
              </a:path>
            </a:pathLst>
          </a:custGeom>
        </p:spPr>
      </p:pic>
      <p:sp>
        <p:nvSpPr>
          <p:cNvPr id="69" name="テキスト ボックス 68"/>
          <p:cNvSpPr txBox="1"/>
          <p:nvPr/>
        </p:nvSpPr>
        <p:spPr>
          <a:xfrm>
            <a:off x="4012" y="3624908"/>
            <a:ext cx="3288788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トムヤムクンラーメン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46"/>
          <p:cNvSpPr>
            <a:spLocks noChangeArrowheads="1"/>
          </p:cNvSpPr>
          <p:nvPr/>
        </p:nvSpPr>
        <p:spPr bwMode="auto">
          <a:xfrm>
            <a:off x="222165" y="3941777"/>
            <a:ext cx="3140957" cy="59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唐辛子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とハーブが入った鶏が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らと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えびの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旨味たっぷりのピリ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辛スープに中華麺がよく絡み、一度食べる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みつき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に！柑橘とパクチーの爽やかな風味もお楽しみください。</a:t>
            </a:r>
          </a:p>
        </p:txBody>
      </p:sp>
      <p:sp>
        <p:nvSpPr>
          <p:cNvPr id="72" name="正方形/長方形 46"/>
          <p:cNvSpPr>
            <a:spLocks noChangeArrowheads="1"/>
          </p:cNvSpPr>
          <p:nvPr/>
        </p:nvSpPr>
        <p:spPr bwMode="auto">
          <a:xfrm>
            <a:off x="3647979" y="3886579"/>
            <a:ext cx="2979472" cy="59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ベトナムの定番メニュー「フォーガー」を混ぜそば風にアレンジしました。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甘酸っぱい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スイートチリソースとナンプラーの入った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タレ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をよく混ぜてお召し上がり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523854" y="3630100"/>
            <a:ext cx="3288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混ぜそば風フォーガー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2961" r="3070" b="3246"/>
          <a:stretch/>
        </p:blipFill>
        <p:spPr>
          <a:xfrm>
            <a:off x="3668277" y="1658380"/>
            <a:ext cx="2849130" cy="185896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6" name="楕円 85"/>
          <p:cNvSpPr/>
          <p:nvPr/>
        </p:nvSpPr>
        <p:spPr>
          <a:xfrm>
            <a:off x="476229" y="1753051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/>
          <p:cNvSpPr/>
          <p:nvPr/>
        </p:nvSpPr>
        <p:spPr>
          <a:xfrm>
            <a:off x="2919169" y="1753051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/>
          <p:cNvSpPr/>
          <p:nvPr/>
        </p:nvSpPr>
        <p:spPr>
          <a:xfrm>
            <a:off x="476229" y="3317868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2919169" y="3317868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/>
          <p:cNvSpPr/>
          <p:nvPr/>
        </p:nvSpPr>
        <p:spPr>
          <a:xfrm>
            <a:off x="3797673" y="1753051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/>
          <p:nvPr/>
        </p:nvSpPr>
        <p:spPr>
          <a:xfrm>
            <a:off x="6240613" y="1753051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/>
          <p:cNvSpPr/>
          <p:nvPr/>
        </p:nvSpPr>
        <p:spPr>
          <a:xfrm>
            <a:off x="3797673" y="3317868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/>
          <p:cNvSpPr/>
          <p:nvPr/>
        </p:nvSpPr>
        <p:spPr>
          <a:xfrm>
            <a:off x="6240613" y="3317868"/>
            <a:ext cx="109801" cy="109801"/>
          </a:xfrm>
          <a:prstGeom prst="ellipse">
            <a:avLst/>
          </a:prstGeom>
          <a:solidFill>
            <a:srgbClr val="A581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0" b="11092"/>
          <a:stretch/>
        </p:blipFill>
        <p:spPr>
          <a:xfrm>
            <a:off x="1724807" y="6815550"/>
            <a:ext cx="1671356" cy="1489169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>
            <a:off x="1173815" y="4976339"/>
            <a:ext cx="238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豚肉と野菜のさっぱり炒め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わさびマヨポテト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添え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円形吹き出し 62"/>
          <p:cNvSpPr/>
          <p:nvPr/>
        </p:nvSpPr>
        <p:spPr>
          <a:xfrm>
            <a:off x="2699080" y="3085877"/>
            <a:ext cx="440891" cy="425359"/>
          </a:xfrm>
          <a:prstGeom prst="wedgeEllipseCallout">
            <a:avLst>
              <a:gd name="adj1" fmla="val -66921"/>
              <a:gd name="adj2" fmla="val -4941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699080" y="3083260"/>
            <a:ext cx="636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ピリ辛</a:t>
            </a:r>
            <a:endParaRPr lang="en-US" altLang="ja-JP" sz="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744624" y="3236297"/>
            <a:ext cx="377416" cy="229320"/>
            <a:chOff x="7374652" y="3260134"/>
            <a:chExt cx="438090" cy="225268"/>
          </a:xfrm>
        </p:grpSpPr>
        <p:pic>
          <p:nvPicPr>
            <p:cNvPr id="106" name="Picture 2" descr="https://1.bp.blogspot.com/-ER5Wo7TpkFo/UkJNFaorfVI/AAAAAAAAYYU/wGiuMy5NZI4/s800/tougarashi_redpepp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52" y="3260134"/>
              <a:ext cx="195204" cy="22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https://1.bp.blogspot.com/-ER5Wo7TpkFo/UkJNFaorfVI/AAAAAAAAYYU/wGiuMy5NZI4/s800/tougarashi_redpepp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099" y="3260134"/>
              <a:ext cx="195203" cy="22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https://1.bp.blogspot.com/-ER5Wo7TpkFo/UkJNFaorfVI/AAAAAAAAYYU/wGiuMy5NZI4/s800/tougarashi_redpepp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539" y="3260134"/>
              <a:ext cx="195203" cy="22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正方形/長方形 46"/>
          <p:cNvSpPr>
            <a:spLocks noChangeArrowheads="1"/>
          </p:cNvSpPr>
          <p:nvPr/>
        </p:nvSpPr>
        <p:spPr bwMode="auto">
          <a:xfrm>
            <a:off x="1621536" y="5485507"/>
            <a:ext cx="1833324" cy="7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豚肉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ヤングコーン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05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き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くらげを青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じそ風味に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炒めた食感の楽しい炒め物に、わさびがアクセントのマヨポテトを添えました。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2066" y="7873105"/>
            <a:ext cx="213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サステナブルフード</a:t>
            </a:r>
            <a:r>
              <a:rPr lang="ja-JP" altLang="en-US" sz="7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（ネオミーツ）</a:t>
            </a:r>
            <a:r>
              <a:rPr lang="ja-JP" altLang="en-US" sz="7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lang="ja-JP" altLang="en-US" sz="7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使用</a:t>
            </a:r>
            <a:endParaRPr lang="ja-JP" altLang="en-US" sz="7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16558" y="7980685"/>
            <a:ext cx="3391919" cy="44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独自の結着加工技術により、本来硬くて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食べれない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ような部位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でも牛脂と</a:t>
            </a:r>
            <a:endParaRPr lang="en-US" altLang="ja-JP" sz="500" dirty="0" smtClean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合わせる事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により食べやすい製品に仕上げること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ができ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食品ロス に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も</a:t>
            </a:r>
            <a:endParaRPr lang="en-US" altLang="ja-JP" sz="500" dirty="0" smtClean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繋がります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。特に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本製品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は大豆たん白と合わせており牛肉の使</a:t>
            </a: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用量を</a:t>
            </a:r>
            <a:endParaRPr lang="en-US" altLang="ja-JP" sz="500" dirty="0" smtClean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約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３０％削減出来ております。 </a:t>
            </a:r>
          </a:p>
        </p:txBody>
      </p:sp>
      <p:sp>
        <p:nvSpPr>
          <p:cNvPr id="74" name="正方形/長方形 46"/>
          <p:cNvSpPr>
            <a:spLocks noChangeArrowheads="1"/>
          </p:cNvSpPr>
          <p:nvPr/>
        </p:nvSpPr>
        <p:spPr bwMode="auto">
          <a:xfrm>
            <a:off x="24741" y="7485544"/>
            <a:ext cx="2030464" cy="5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牛肉風のネオミーツを玉葱と一緒に甘辛く炒めた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ごはんがすすむ丼です。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2112" b="20693"/>
          <a:stretch/>
        </p:blipFill>
        <p:spPr>
          <a:xfrm>
            <a:off x="1867953" y="8780984"/>
            <a:ext cx="1518848" cy="9821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-1" r="20276" b="28999"/>
          <a:stretch/>
        </p:blipFill>
        <p:spPr>
          <a:xfrm>
            <a:off x="3493008" y="4910334"/>
            <a:ext cx="1719771" cy="1242086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1830" b="95396" l="11094" r="41719">
                        <a14:foregroundMark x1="12812" y1="77214" x2="12812" y2="77214"/>
                        <a14:foregroundMark x1="12266" y1="69303" x2="12266" y2="69303"/>
                        <a14:foregroundMark x1="13672" y1="66116" x2="13672" y2="66116"/>
                        <a14:foregroundMark x1="15547" y1="62102" x2="15547" y2="62102"/>
                        <a14:foregroundMark x1="12734" y1="68595" x2="12734" y2="68595"/>
                        <a14:foregroundMark x1="12031" y1="73318" x2="12031" y2="73318"/>
                        <a14:foregroundMark x1="13359" y1="66824" x2="13359" y2="66824"/>
                        <a14:foregroundMark x1="14219" y1="64699" x2="14219" y2="64699"/>
                        <a14:foregroundMark x1="21563" y1="55962" x2="21563" y2="55962"/>
                        <a14:foregroundMark x1="19297" y1="57497" x2="19297" y2="57497"/>
                        <a14:foregroundMark x1="13672" y1="65171" x2="13672" y2="65171"/>
                        <a14:foregroundMark x1="14766" y1="63046" x2="14766" y2="63046"/>
                        <a14:foregroundMark x1="16484" y1="60803" x2="16484" y2="60803"/>
                        <a14:foregroundMark x1="17109" y1="59150" x2="17109" y2="59150"/>
                        <a14:foregroundMark x1="18047" y1="58323" x2="18047" y2="58323"/>
                        <a14:foregroundMark x1="20156" y1="57025" x2="20156" y2="57025"/>
                        <a14:foregroundMark x1="39063" y1="78394" x2="39063" y2="78394"/>
                        <a14:foregroundMark x1="39453" y1="77568" x2="39453" y2="77568"/>
                        <a14:foregroundMark x1="39844" y1="75679" x2="39844" y2="75679"/>
                        <a14:foregroundMark x1="40156" y1="75089" x2="40156" y2="75089"/>
                        <a14:foregroundMark x1="39688" y1="78276" x2="39688" y2="78276"/>
                        <a14:foregroundMark x1="27891" y1="62810" x2="27891" y2="62810"/>
                        <a14:foregroundMark x1="13047" y1="79457" x2="13047" y2="7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51783" r="57670" b="5007"/>
          <a:stretch/>
        </p:blipFill>
        <p:spPr>
          <a:xfrm>
            <a:off x="3455978" y="5702173"/>
            <a:ext cx="529452" cy="470895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45" y="4489566"/>
            <a:ext cx="897844" cy="614955"/>
          </a:xfrm>
          <a:prstGeom prst="rect">
            <a:avLst/>
          </a:prstGeom>
        </p:spPr>
      </p:pic>
      <p:sp>
        <p:nvSpPr>
          <p:cNvPr id="79" name="正方形/長方形 46"/>
          <p:cNvSpPr>
            <a:spLocks noChangeArrowheads="1"/>
          </p:cNvSpPr>
          <p:nvPr/>
        </p:nvSpPr>
        <p:spPr bwMode="auto">
          <a:xfrm>
            <a:off x="5138253" y="5559600"/>
            <a:ext cx="1760801" cy="6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鱧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と茄子やおくら等の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季節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野菜を天ぷらにした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初夏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が感じられる一品です。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117785" y="5019414"/>
            <a:ext cx="219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鱧と野菜の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天ぷら盛り合わせ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44" y="7327466"/>
            <a:ext cx="1687573" cy="24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386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Meiryo UI</vt:lpstr>
      <vt:lpstr>ＭＳ Ｐゴシック</vt:lpstr>
      <vt:lpstr>ヒラギノ角ゴ Pro W3</vt:lpstr>
      <vt:lpstr>ﾒｲﾘｵ</vt:lpstr>
      <vt:lpstr>メイリオ</vt:lpstr>
      <vt:lpstr>游ゴシック</vt:lpstr>
      <vt:lpstr>游ゴシック Medium</vt:lpstr>
      <vt:lpstr>游明朝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2023-05-08T00:56:16Z</dcterms:modified>
</cp:coreProperties>
</file>