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68"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60012"/>
    <a:srgbClr val="192788"/>
    <a:srgbClr val="E51875"/>
    <a:srgbClr val="FFF100"/>
    <a:srgbClr val="920784"/>
    <a:srgbClr val="009A44"/>
    <a:srgbClr val="9A7D29"/>
    <a:srgbClr val="9D0C0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9" autoAdjust="0"/>
    <p:restoredTop sz="94660"/>
  </p:normalViewPr>
  <p:slideViewPr>
    <p:cSldViewPr snapToGrid="0">
      <p:cViewPr>
        <p:scale>
          <a:sx n="100" d="100"/>
          <a:sy n="100" d="100"/>
        </p:scale>
        <p:origin x="1872" y="-605"/>
      </p:cViewPr>
      <p:guideLst>
        <p:guide orient="horz" pos="3120"/>
        <p:guide pos="2160"/>
      </p:guideLst>
    </p:cSldViewPr>
  </p:slideViewPr>
  <p:notesTextViewPr>
    <p:cViewPr>
      <p:scale>
        <a:sx n="1" d="1"/>
        <a:sy n="1" d="1"/>
      </p:scale>
      <p:origin x="0" y="0"/>
    </p:cViewPr>
  </p:notesText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2023/10/17</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173005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6858000" cy="99060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jpeg"/><Relationship Id="rId21" Type="http://schemas.openxmlformats.org/officeDocument/2006/relationships/image" Target="../media/image17.png"/><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11.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5" name="グループ化 344"/>
          <p:cNvGrpSpPr/>
          <p:nvPr/>
        </p:nvGrpSpPr>
        <p:grpSpPr>
          <a:xfrm rot="9587214">
            <a:off x="-743390" y="-3494099"/>
            <a:ext cx="8445707" cy="7678451"/>
            <a:chOff x="6960318" y="81404"/>
            <a:chExt cx="1177491" cy="373403"/>
          </a:xfrm>
        </p:grpSpPr>
        <p:sp>
          <p:nvSpPr>
            <p:cNvPr id="346" name="角丸四角形 345"/>
            <p:cNvSpPr/>
            <p:nvPr/>
          </p:nvSpPr>
          <p:spPr>
            <a:xfrm>
              <a:off x="6960318" y="81404"/>
              <a:ext cx="171645" cy="373403"/>
            </a:xfrm>
            <a:prstGeom prst="roundRect">
              <a:avLst>
                <a:gd name="adj" fmla="val 50000"/>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角丸四角形 346"/>
            <p:cNvSpPr/>
            <p:nvPr/>
          </p:nvSpPr>
          <p:spPr>
            <a:xfrm>
              <a:off x="7127959" y="81404"/>
              <a:ext cx="171645" cy="373403"/>
            </a:xfrm>
            <a:prstGeom prst="roundRect">
              <a:avLst>
                <a:gd name="adj" fmla="val 50000"/>
              </a:avLst>
            </a:prstGeom>
            <a:solidFill>
              <a:srgbClr val="920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角丸四角形 347"/>
            <p:cNvSpPr/>
            <p:nvPr/>
          </p:nvSpPr>
          <p:spPr>
            <a:xfrm>
              <a:off x="7295600" y="81404"/>
              <a:ext cx="171645" cy="373403"/>
            </a:xfrm>
            <a:prstGeom prst="roundRect">
              <a:avLst>
                <a:gd name="adj" fmla="val 50000"/>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角丸四角形 348"/>
            <p:cNvSpPr/>
            <p:nvPr/>
          </p:nvSpPr>
          <p:spPr>
            <a:xfrm>
              <a:off x="7463241" y="81404"/>
              <a:ext cx="171645" cy="373403"/>
            </a:xfrm>
            <a:prstGeom prst="roundRect">
              <a:avLst>
                <a:gd name="adj" fmla="val 50000"/>
              </a:avLst>
            </a:prstGeom>
            <a:solidFill>
              <a:srgbClr val="E51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角丸四角形 349"/>
            <p:cNvSpPr/>
            <p:nvPr/>
          </p:nvSpPr>
          <p:spPr>
            <a:xfrm>
              <a:off x="7630882" y="81404"/>
              <a:ext cx="171645" cy="373403"/>
            </a:xfrm>
            <a:prstGeom prst="roundRect">
              <a:avLst>
                <a:gd name="adj" fmla="val 50000"/>
              </a:avLst>
            </a:prstGeom>
            <a:solidFill>
              <a:srgbClr val="192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角丸四角形 350"/>
            <p:cNvSpPr/>
            <p:nvPr/>
          </p:nvSpPr>
          <p:spPr>
            <a:xfrm>
              <a:off x="7798523" y="81404"/>
              <a:ext cx="171645" cy="37340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角丸四角形 351"/>
            <p:cNvSpPr/>
            <p:nvPr/>
          </p:nvSpPr>
          <p:spPr>
            <a:xfrm>
              <a:off x="7966164" y="81404"/>
              <a:ext cx="171645" cy="373403"/>
            </a:xfrm>
            <a:prstGeom prst="roundRect">
              <a:avLst>
                <a:gd name="adj" fmla="val 50000"/>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正方形/長方形 60"/>
          <p:cNvSpPr/>
          <p:nvPr/>
        </p:nvSpPr>
        <p:spPr>
          <a:xfrm>
            <a:off x="3455159" y="5537398"/>
            <a:ext cx="3323539" cy="1961208"/>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 name="角丸四角形 8"/>
          <p:cNvSpPr/>
          <p:nvPr/>
        </p:nvSpPr>
        <p:spPr>
          <a:xfrm>
            <a:off x="175056" y="1053729"/>
            <a:ext cx="6493597" cy="4290342"/>
          </a:xfrm>
          <a:prstGeom prst="roundRect">
            <a:avLst>
              <a:gd name="adj" fmla="val 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3" name="正方形/長方形 92"/>
          <p:cNvSpPr/>
          <p:nvPr/>
        </p:nvSpPr>
        <p:spPr>
          <a:xfrm>
            <a:off x="84828" y="7555768"/>
            <a:ext cx="3323539" cy="2241612"/>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5" name="正方形/長方形 94"/>
          <p:cNvSpPr/>
          <p:nvPr/>
        </p:nvSpPr>
        <p:spPr>
          <a:xfrm>
            <a:off x="3461843" y="7555768"/>
            <a:ext cx="3323539" cy="190216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pic>
        <p:nvPicPr>
          <p:cNvPr id="122" name="図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631" y="9597119"/>
            <a:ext cx="713885" cy="200260"/>
          </a:xfrm>
          <a:prstGeom prst="rect">
            <a:avLst/>
          </a:prstGeom>
        </p:spPr>
      </p:pic>
      <p:sp>
        <p:nvSpPr>
          <p:cNvPr id="68" name="角丸四角形 67"/>
          <p:cNvSpPr/>
          <p:nvPr/>
        </p:nvSpPr>
        <p:spPr>
          <a:xfrm>
            <a:off x="198057" y="1205921"/>
            <a:ext cx="6360598" cy="746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角丸四角形 116"/>
          <p:cNvSpPr/>
          <p:nvPr/>
        </p:nvSpPr>
        <p:spPr>
          <a:xfrm>
            <a:off x="3503549" y="9589536"/>
            <a:ext cx="1304075"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テキスト ボックス 122"/>
          <p:cNvSpPr txBox="1"/>
          <p:nvPr/>
        </p:nvSpPr>
        <p:spPr>
          <a:xfrm>
            <a:off x="3466055" y="9568200"/>
            <a:ext cx="1130499"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sp>
        <p:nvSpPr>
          <p:cNvPr id="125" name="正方形/長方形 46"/>
          <p:cNvSpPr>
            <a:spLocks noChangeArrowheads="1"/>
          </p:cNvSpPr>
          <p:nvPr/>
        </p:nvSpPr>
        <p:spPr bwMode="auto">
          <a:xfrm>
            <a:off x="4757506" y="9466731"/>
            <a:ext cx="1625758" cy="429109"/>
          </a:xfrm>
          <a:prstGeom prst="rect">
            <a:avLst/>
          </a:prstGeom>
          <a:noFill/>
          <a:ln w="9525">
            <a:noFill/>
            <a:miter lim="800000"/>
            <a:headEnd/>
            <a:tailEnd/>
          </a:ln>
        </p:spPr>
        <p:txBody>
          <a:bodyPr/>
          <a:lstStyle/>
          <a:p>
            <a:pPr>
              <a:lnSpc>
                <a:spcPct val="90000"/>
              </a:lnSpc>
            </a:pPr>
            <a:r>
              <a:rPr lang="ja-JP" altLang="en-US" sz="900" b="1" dirty="0">
                <a:latin typeface="Meiryo UI" panose="020B0604030504040204" pitchFamily="50" charset="-128"/>
                <a:ea typeface="Meiryo UI" panose="020B0604030504040204" pitchFamily="50" charset="-128"/>
              </a:rPr>
              <a:t>ＪＡ士幌町</a:t>
            </a:r>
            <a:r>
              <a:rPr lang="ja-JP" altLang="en-US" sz="900" b="1" dirty="0" smtClean="0">
                <a:latin typeface="Meiryo UI" panose="020B0604030504040204" pitchFamily="50" charset="-128"/>
                <a:ea typeface="Meiryo UI" panose="020B0604030504040204" pitchFamily="50" charset="-128"/>
              </a:rPr>
              <a:t>北海道</a:t>
            </a:r>
            <a:endParaRPr lang="en-US" altLang="ja-JP" sz="900" b="1" dirty="0" smtClean="0">
              <a:latin typeface="Meiryo UI" panose="020B0604030504040204" pitchFamily="50" charset="-128"/>
              <a:ea typeface="Meiryo UI" panose="020B0604030504040204" pitchFamily="50" charset="-128"/>
            </a:endParaRPr>
          </a:p>
          <a:p>
            <a:pPr>
              <a:lnSpc>
                <a:spcPct val="90000"/>
              </a:lnSpc>
            </a:pPr>
            <a:r>
              <a:rPr lang="ja-JP" altLang="en-US" sz="900" b="1" dirty="0" smtClean="0">
                <a:latin typeface="Meiryo UI" panose="020B0604030504040204" pitchFamily="50" charset="-128"/>
                <a:ea typeface="Meiryo UI" panose="020B0604030504040204" pitchFamily="50" charset="-128"/>
              </a:rPr>
              <a:t>じゃがいも</a:t>
            </a:r>
            <a:r>
              <a:rPr lang="ja-JP" altLang="en-US" sz="900" b="1" dirty="0">
                <a:latin typeface="Meiryo UI" panose="020B0604030504040204" pitchFamily="50" charset="-128"/>
                <a:ea typeface="Meiryo UI" panose="020B0604030504040204" pitchFamily="50" charset="-128"/>
              </a:rPr>
              <a:t>の</a:t>
            </a:r>
            <a:r>
              <a:rPr lang="ja-JP" altLang="en-US" sz="900" b="1" dirty="0" smtClean="0">
                <a:latin typeface="Meiryo UI" panose="020B0604030504040204" pitchFamily="50" charset="-128"/>
                <a:ea typeface="Meiryo UI" panose="020B0604030504040204" pitchFamily="50" charset="-128"/>
              </a:rPr>
              <a:t>コーンスープ</a:t>
            </a:r>
            <a:endParaRPr lang="en-US" altLang="ja-JP" sz="900" b="1" dirty="0" smtClean="0">
              <a:latin typeface="Meiryo UI" panose="020B0604030504040204" pitchFamily="50" charset="-128"/>
              <a:ea typeface="Meiryo UI" panose="020B0604030504040204" pitchFamily="50" charset="-128"/>
            </a:endParaRPr>
          </a:p>
          <a:p>
            <a:pPr>
              <a:lnSpc>
                <a:spcPct val="90000"/>
              </a:lnSpc>
            </a:pPr>
            <a:r>
              <a:rPr lang="ja-JP" altLang="en-US" sz="900" b="1" dirty="0" smtClean="0">
                <a:latin typeface="Meiryo UI" panose="020B0604030504040204" pitchFamily="50" charset="-128"/>
                <a:ea typeface="Meiryo UI" panose="020B0604030504040204" pitchFamily="50" charset="-128"/>
              </a:rPr>
              <a:t>ポタージュ</a:t>
            </a:r>
            <a:r>
              <a:rPr lang="ja-JP" altLang="en-US" sz="900" b="1" dirty="0">
                <a:latin typeface="Meiryo UI" panose="020B0604030504040204" pitchFamily="50" charset="-128"/>
                <a:ea typeface="Meiryo UI" panose="020B0604030504040204" pitchFamily="50" charset="-128"/>
              </a:rPr>
              <a:t>包み揚げ</a:t>
            </a:r>
          </a:p>
        </p:txBody>
      </p:sp>
      <p:pic>
        <p:nvPicPr>
          <p:cNvPr id="127" name="図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4635">
            <a:off x="4426334" y="9508594"/>
            <a:ext cx="393849" cy="393849"/>
          </a:xfrm>
          <a:prstGeom prst="rect">
            <a:avLst/>
          </a:prstGeom>
          <a:effectLst>
            <a:outerShdw blurRad="50800" dist="38100" dir="8100000" algn="tr" rotWithShape="0">
              <a:prstClr val="black">
                <a:alpha val="40000"/>
              </a:prstClr>
            </a:outerShdw>
          </a:effectLst>
        </p:spPr>
      </p:pic>
      <p:sp>
        <p:nvSpPr>
          <p:cNvPr id="90" name="正方形/長方形 89"/>
          <p:cNvSpPr/>
          <p:nvPr/>
        </p:nvSpPr>
        <p:spPr>
          <a:xfrm>
            <a:off x="84828" y="5537934"/>
            <a:ext cx="3323539" cy="1960672"/>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114381" y="-4643965"/>
            <a:ext cx="9053852" cy="22126847"/>
            <a:chOff x="-102330" y="-4281883"/>
            <a:chExt cx="9053852" cy="22126847"/>
          </a:xfrm>
        </p:grpSpPr>
        <p:sp>
          <p:nvSpPr>
            <p:cNvPr id="45" name="正方形/長方形 44"/>
            <p:cNvSpPr/>
            <p:nvPr/>
          </p:nvSpPr>
          <p:spPr>
            <a:xfrm>
              <a:off x="-102330" y="-4281883"/>
              <a:ext cx="8397509" cy="428519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5" name="正方形/長方形 354"/>
            <p:cNvSpPr/>
            <p:nvPr/>
          </p:nvSpPr>
          <p:spPr>
            <a:xfrm rot="5400000">
              <a:off x="-1342301" y="7551142"/>
              <a:ext cx="18517579" cy="20700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0" name="正方形/長方形 379"/>
          <p:cNvSpPr/>
          <p:nvPr/>
        </p:nvSpPr>
        <p:spPr>
          <a:xfrm>
            <a:off x="1131886" y="13957"/>
            <a:ext cx="4659908" cy="492443"/>
          </a:xfrm>
          <a:prstGeom prst="rect">
            <a:avLst/>
          </a:prstGeom>
          <a:noFill/>
        </p:spPr>
        <p:txBody>
          <a:bodyPr wrap="square" lIns="0" tIns="0" rIns="0" bIns="0">
            <a:spAutoFit/>
          </a:bodyPr>
          <a:lstStyle/>
          <a:p>
            <a:pPr algn="ctr"/>
            <a:r>
              <a:rPr lang="en-US" altLang="ja-JP" sz="3200" b="1" dirty="0">
                <a:ln w="19050">
                  <a:solidFill>
                    <a:srgbClr val="C00000"/>
                  </a:solidFill>
                </a:ln>
                <a:solidFill>
                  <a:srgbClr val="C00000"/>
                </a:solidFill>
                <a:latin typeface="Meiryo UI" panose="020B0604030504040204" pitchFamily="50" charset="-128"/>
                <a:ea typeface="Meiryo UI" panose="020B0604030504040204" pitchFamily="50" charset="-128"/>
              </a:rPr>
              <a:t>Fair Menu</a:t>
            </a:r>
            <a:r>
              <a:rPr lang="ja-JP" altLang="en-US" sz="3200" b="1" dirty="0">
                <a:ln w="19050">
                  <a:solidFill>
                    <a:srgbClr val="C00000"/>
                  </a:solidFill>
                </a:ln>
                <a:solidFill>
                  <a:srgbClr val="C00000"/>
                </a:solidFill>
                <a:latin typeface="Meiryo UI" panose="020B0604030504040204" pitchFamily="50" charset="-128"/>
                <a:ea typeface="Meiryo UI" panose="020B0604030504040204" pitchFamily="50" charset="-128"/>
              </a:rPr>
              <a:t> </a:t>
            </a:r>
            <a:r>
              <a:rPr lang="en-US" altLang="ja-JP" sz="3200" b="1" dirty="0">
                <a:ln w="19050">
                  <a:solidFill>
                    <a:srgbClr val="C00000"/>
                  </a:solidFill>
                </a:ln>
                <a:solidFill>
                  <a:srgbClr val="C00000"/>
                </a:solidFill>
                <a:latin typeface="Meiryo UI" panose="020B0604030504040204" pitchFamily="50" charset="-128"/>
                <a:ea typeface="Meiryo UI" panose="020B0604030504040204" pitchFamily="50" charset="-128"/>
              </a:rPr>
              <a:t>2024.02</a:t>
            </a:r>
          </a:p>
        </p:txBody>
      </p:sp>
      <p:sp>
        <p:nvSpPr>
          <p:cNvPr id="381" name="正方形/長方形 380"/>
          <p:cNvSpPr/>
          <p:nvPr/>
        </p:nvSpPr>
        <p:spPr>
          <a:xfrm>
            <a:off x="848154" y="441105"/>
            <a:ext cx="5321169" cy="649583"/>
          </a:xfrm>
          <a:prstGeom prst="rect">
            <a:avLst/>
          </a:prstGeom>
        </p:spPr>
        <p:txBody>
          <a:bodyPr wrap="square" lIns="0" tIns="0" rIns="0" bIns="0">
            <a:noAutofit/>
          </a:bodyPr>
          <a:lstStyle/>
          <a:p>
            <a:pPr algn="ctr"/>
            <a:r>
              <a:rPr lang="ja-JP" altLang="en-US" sz="4400" b="1" dirty="0">
                <a:ln w="203200">
                  <a:solidFill>
                    <a:schemeClr val="bg1"/>
                  </a:solidFill>
                </a:ln>
                <a:solidFill>
                  <a:schemeClr val="bg1"/>
                </a:solidFill>
                <a:latin typeface="HGP明朝E" panose="02020900000000000000" pitchFamily="18" charset="-128"/>
                <a:ea typeface="HGP明朝E" panose="02020900000000000000" pitchFamily="18" charset="-128"/>
              </a:rPr>
              <a:t>韓国フェア</a:t>
            </a:r>
          </a:p>
        </p:txBody>
      </p:sp>
      <p:pic>
        <p:nvPicPr>
          <p:cNvPr id="382" name="図 381"/>
          <p:cNvPicPr>
            <a:picLocks noChangeAspect="1"/>
          </p:cNvPicPr>
          <p:nvPr/>
        </p:nvPicPr>
        <p:blipFill rotWithShape="1">
          <a:blip r:embed="rId5"/>
          <a:srcRect l="8402" t="12920" b="6855"/>
          <a:stretch/>
        </p:blipFill>
        <p:spPr>
          <a:xfrm rot="21065442">
            <a:off x="4761712" y="733633"/>
            <a:ext cx="486793" cy="488887"/>
          </a:xfrm>
          <a:prstGeom prst="rect">
            <a:avLst/>
          </a:prstGeom>
        </p:spPr>
      </p:pic>
      <p:sp>
        <p:nvSpPr>
          <p:cNvPr id="383" name="正方形/長方形 382"/>
          <p:cNvSpPr/>
          <p:nvPr/>
        </p:nvSpPr>
        <p:spPr>
          <a:xfrm>
            <a:off x="1118818" y="1566"/>
            <a:ext cx="4659908" cy="492443"/>
          </a:xfrm>
          <a:prstGeom prst="rect">
            <a:avLst/>
          </a:prstGeom>
          <a:noFill/>
        </p:spPr>
        <p:txBody>
          <a:bodyPr wrap="square" lIns="0" tIns="0" rIns="0" bIns="0">
            <a:spAutoFit/>
          </a:bodyPr>
          <a:lstStyle/>
          <a:p>
            <a:pPr algn="ctr"/>
            <a:r>
              <a:rPr lang="en-US" altLang="ja-JP" sz="3200" b="1" dirty="0">
                <a:ln w="6350">
                  <a:solidFill>
                    <a:schemeClr val="bg1">
                      <a:lumMod val="50000"/>
                    </a:schemeClr>
                  </a:solidFill>
                </a:ln>
                <a:solidFill>
                  <a:schemeClr val="bg1"/>
                </a:solidFill>
                <a:latin typeface="Meiryo UI" panose="020B0604030504040204" pitchFamily="50" charset="-128"/>
                <a:ea typeface="Meiryo UI" panose="020B0604030504040204" pitchFamily="50" charset="-128"/>
              </a:rPr>
              <a:t>Fair Menu</a:t>
            </a:r>
            <a:r>
              <a:rPr lang="ja-JP" altLang="en-US" sz="3200" b="1" dirty="0">
                <a:ln w="6350">
                  <a:solidFill>
                    <a:schemeClr val="bg1">
                      <a:lumMod val="50000"/>
                    </a:schemeClr>
                  </a:solidFill>
                </a:ln>
                <a:solidFill>
                  <a:schemeClr val="bg1"/>
                </a:solidFill>
                <a:latin typeface="Meiryo UI" panose="020B0604030504040204" pitchFamily="50" charset="-128"/>
                <a:ea typeface="Meiryo UI" panose="020B0604030504040204" pitchFamily="50" charset="-128"/>
              </a:rPr>
              <a:t> </a:t>
            </a:r>
            <a:r>
              <a:rPr lang="en-US" altLang="ja-JP" sz="3200" b="1" dirty="0">
                <a:ln w="6350">
                  <a:solidFill>
                    <a:schemeClr val="bg1">
                      <a:lumMod val="50000"/>
                    </a:schemeClr>
                  </a:solidFill>
                </a:ln>
                <a:solidFill>
                  <a:schemeClr val="bg1"/>
                </a:solidFill>
                <a:latin typeface="Meiryo UI" panose="020B0604030504040204" pitchFamily="50" charset="-128"/>
                <a:ea typeface="Meiryo UI" panose="020B0604030504040204" pitchFamily="50" charset="-128"/>
              </a:rPr>
              <a:t>2024.02</a:t>
            </a:r>
          </a:p>
        </p:txBody>
      </p:sp>
      <p:sp>
        <p:nvSpPr>
          <p:cNvPr id="387" name="テキスト ボックス 386"/>
          <p:cNvSpPr txBox="1"/>
          <p:nvPr/>
        </p:nvSpPr>
        <p:spPr>
          <a:xfrm>
            <a:off x="1919" y="1293508"/>
            <a:ext cx="6865091" cy="514731"/>
          </a:xfrm>
          <a:prstGeom prst="rect">
            <a:avLst/>
          </a:prstGeom>
          <a:noFill/>
        </p:spPr>
        <p:txBody>
          <a:bodyPr wrap="square" rtlCol="0" anchor="ctr" anchorCtr="0">
            <a:noAutofit/>
          </a:bodyPr>
          <a:lstStyle/>
          <a:p>
            <a:pPr algn="ctr" defTabSz="912813" eaLnBrk="0" latinLnBrk="1" hangingPunct="0"/>
            <a:r>
              <a:rPr lang="ja-JP" altLang="en-US" sz="1050" b="1" dirty="0">
                <a:latin typeface="Meiryo UI" panose="020B0604030504040204" pitchFamily="50" charset="-128"/>
                <a:ea typeface="Meiryo UI" panose="020B0604030504040204" pitchFamily="50" charset="-128"/>
              </a:rPr>
              <a:t>日常に</a:t>
            </a:r>
            <a:r>
              <a:rPr lang="ja-JP" altLang="en-US" sz="1050" b="1" dirty="0" smtClean="0">
                <a:latin typeface="Meiryo UI" panose="020B0604030504040204" pitchFamily="50" charset="-128"/>
                <a:ea typeface="Meiryo UI" panose="020B0604030504040204" pitchFamily="50" charset="-128"/>
              </a:rPr>
              <a:t>溶け込む定番のサムギョプサルから、話題</a:t>
            </a:r>
            <a:r>
              <a:rPr lang="ja-JP" altLang="en-US" sz="1050" b="1" dirty="0">
                <a:latin typeface="Meiryo UI" panose="020B0604030504040204" pitchFamily="50" charset="-128"/>
                <a:ea typeface="Meiryo UI" panose="020B0604030504040204" pitchFamily="50" charset="-128"/>
              </a:rPr>
              <a:t>の“ロゼ料理” など人気の韓国グルメを</a:t>
            </a:r>
            <a:r>
              <a:rPr lang="ja-JP" altLang="en-US" sz="1050" b="1" dirty="0" smtClean="0">
                <a:latin typeface="Meiryo UI" panose="020B0604030504040204" pitchFamily="50" charset="-128"/>
                <a:ea typeface="Meiryo UI" panose="020B0604030504040204" pitchFamily="50" charset="-128"/>
              </a:rPr>
              <a:t>集めました。</a:t>
            </a:r>
            <a:endParaRPr lang="en-US" altLang="ja-JP" sz="1050" b="1" dirty="0" smtClean="0">
              <a:latin typeface="Meiryo UI" panose="020B0604030504040204" pitchFamily="50" charset="-128"/>
              <a:ea typeface="Meiryo UI" panose="020B0604030504040204" pitchFamily="50" charset="-128"/>
            </a:endParaRPr>
          </a:p>
          <a:p>
            <a:pPr algn="ctr" defTabSz="912813" eaLnBrk="0" latinLnBrk="1" hangingPunct="0"/>
            <a:r>
              <a:rPr lang="ja-JP" altLang="en-US" sz="1050" b="1" dirty="0">
                <a:latin typeface="Meiryo UI" panose="020B0604030504040204" pitchFamily="50" charset="-128"/>
                <a:ea typeface="Meiryo UI" panose="020B0604030504040204" pitchFamily="50" charset="-128"/>
              </a:rPr>
              <a:t>辛さ</a:t>
            </a:r>
            <a:r>
              <a:rPr lang="ja-JP" altLang="en-US" sz="1050" b="1" dirty="0" smtClean="0">
                <a:latin typeface="Meiryo UI" panose="020B0604030504040204" pitchFamily="50" charset="-128"/>
                <a:ea typeface="Meiryo UI" panose="020B0604030504040204" pitchFamily="50" charset="-128"/>
              </a:rPr>
              <a:t>に強い人も弱い人も楽しめる幅広いラインナップです。</a:t>
            </a:r>
            <a:endParaRPr lang="ja-JP" altLang="en-US" sz="1050" b="1" dirty="0">
              <a:latin typeface="Meiryo UI" panose="020B0604030504040204" pitchFamily="50" charset="-128"/>
              <a:ea typeface="Meiryo UI" panose="020B0604030504040204" pitchFamily="50" charset="-128"/>
            </a:endParaRPr>
          </a:p>
        </p:txBody>
      </p:sp>
      <p:sp>
        <p:nvSpPr>
          <p:cNvPr id="128" name="正方形/長方形 127"/>
          <p:cNvSpPr/>
          <p:nvPr/>
        </p:nvSpPr>
        <p:spPr>
          <a:xfrm>
            <a:off x="840166" y="443954"/>
            <a:ext cx="5321169" cy="649583"/>
          </a:xfrm>
          <a:prstGeom prst="rect">
            <a:avLst/>
          </a:prstGeom>
        </p:spPr>
        <p:txBody>
          <a:bodyPr wrap="square" lIns="0" tIns="0" rIns="0" bIns="0">
            <a:noAutofit/>
          </a:bodyPr>
          <a:lstStyle/>
          <a:p>
            <a:pPr algn="ctr"/>
            <a:r>
              <a:rPr lang="ja-JP" altLang="en-US" sz="4400" b="1" dirty="0">
                <a:latin typeface="HGP明朝E" panose="02020900000000000000" pitchFamily="18" charset="-128"/>
                <a:ea typeface="HGP明朝E" panose="02020900000000000000" pitchFamily="18" charset="-128"/>
              </a:rPr>
              <a:t>韓国フェア</a:t>
            </a:r>
          </a:p>
        </p:txBody>
      </p:sp>
      <p:sp>
        <p:nvSpPr>
          <p:cNvPr id="129" name="正方形/長方形 128"/>
          <p:cNvSpPr/>
          <p:nvPr/>
        </p:nvSpPr>
        <p:spPr>
          <a:xfrm>
            <a:off x="2870639" y="1131232"/>
            <a:ext cx="1190507" cy="162276"/>
          </a:xfrm>
          <a:prstGeom prst="rect">
            <a:avLst/>
          </a:prstGeom>
          <a:solidFill>
            <a:srgbClr val="FF0000"/>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566" y="1959304"/>
            <a:ext cx="3008624" cy="1991709"/>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6313" y="1959304"/>
            <a:ext cx="3059952" cy="2025688"/>
          </a:xfrm>
          <a:prstGeom prst="rect">
            <a:avLst/>
          </a:prstGeom>
        </p:spPr>
      </p:pic>
      <p:pic>
        <p:nvPicPr>
          <p:cNvPr id="11" name="図 10"/>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18084" t="12336" r="23413" b="20354"/>
          <a:stretch/>
        </p:blipFill>
        <p:spPr>
          <a:xfrm>
            <a:off x="86212" y="7942451"/>
            <a:ext cx="1627633" cy="1239712"/>
          </a:xfrm>
          <a:prstGeom prst="rect">
            <a:avLst/>
          </a:prstGeom>
        </p:spPr>
      </p:pic>
      <p:pic>
        <p:nvPicPr>
          <p:cNvPr id="13" name="図 12"/>
          <p:cNvPicPr>
            <a:picLocks noChangeAspect="1"/>
          </p:cNvPicPr>
          <p:nvPr/>
        </p:nvPicPr>
        <p:blipFill rotWithShape="1">
          <a:blip r:embed="rId10" cstate="print">
            <a:extLst>
              <a:ext uri="{28A0092B-C50C-407E-A947-70E740481C1C}">
                <a14:useLocalDpi xmlns:a14="http://schemas.microsoft.com/office/drawing/2010/main" val="0"/>
              </a:ext>
            </a:extLst>
          </a:blip>
          <a:srcRect l="3318" b="17593"/>
          <a:stretch/>
        </p:blipFill>
        <p:spPr>
          <a:xfrm>
            <a:off x="3460663" y="7986264"/>
            <a:ext cx="2591919" cy="1462513"/>
          </a:xfrm>
          <a:prstGeom prst="rect">
            <a:avLst/>
          </a:prstGeom>
        </p:spPr>
      </p:pic>
      <p:pic>
        <p:nvPicPr>
          <p:cNvPr id="14" name="図 13"/>
          <p:cNvPicPr>
            <a:picLocks noChangeAspect="1"/>
          </p:cNvPicPr>
          <p:nvPr/>
        </p:nvPicPr>
        <p:blipFill rotWithShape="1">
          <a:blip r:embed="rId11" cstate="print">
            <a:extLst>
              <a:ext uri="{28A0092B-C50C-407E-A947-70E740481C1C}">
                <a14:useLocalDpi xmlns:a14="http://schemas.microsoft.com/office/drawing/2010/main" val="0"/>
              </a:ext>
            </a:extLst>
          </a:blip>
          <a:srcRect l="27039" r="8487" b="21312"/>
          <a:stretch/>
        </p:blipFill>
        <p:spPr>
          <a:xfrm>
            <a:off x="3468284" y="6017317"/>
            <a:ext cx="1803970" cy="1457541"/>
          </a:xfrm>
          <a:prstGeom prst="rect">
            <a:avLst/>
          </a:prstGeom>
        </p:spPr>
      </p:pic>
      <p:sp>
        <p:nvSpPr>
          <p:cNvPr id="131" name="Rectangle 64"/>
          <p:cNvSpPr>
            <a:spLocks noChangeArrowheads="1"/>
          </p:cNvSpPr>
          <p:nvPr/>
        </p:nvSpPr>
        <p:spPr bwMode="auto">
          <a:xfrm>
            <a:off x="32117" y="9316956"/>
            <a:ext cx="3412880" cy="513391"/>
          </a:xfrm>
          <a:prstGeom prst="rect">
            <a:avLst/>
          </a:prstGeom>
          <a:noFill/>
          <a:ln w="9525">
            <a:noFill/>
            <a:miter lim="800000"/>
            <a:headEnd/>
            <a:tailEnd/>
          </a:ln>
        </p:spPr>
        <p:txBody>
          <a:bodyPr/>
          <a:lstStyle/>
          <a:p>
            <a:pPr>
              <a:lnSpc>
                <a:spcPct val="80000"/>
              </a:lnSpc>
            </a:pPr>
            <a:r>
              <a:rPr lang="ja-JP" altLang="en-US" sz="550" dirty="0">
                <a:latin typeface="游明朝" panose="02020400000000000000" pitchFamily="18" charset="-128"/>
                <a:ea typeface="游明朝" panose="02020400000000000000" pitchFamily="18" charset="-128"/>
              </a:rPr>
              <a:t>今月</a:t>
            </a:r>
            <a:r>
              <a:rPr lang="ja-JP" altLang="en-US" sz="550" dirty="0" smtClean="0">
                <a:latin typeface="游明朝" panose="02020400000000000000" pitchFamily="18" charset="-128"/>
                <a:ea typeface="游明朝" panose="02020400000000000000" pitchFamily="18" charset="-128"/>
              </a:rPr>
              <a:t>ご提供</a:t>
            </a:r>
            <a:r>
              <a:rPr lang="ja-JP" altLang="en-US" sz="550" dirty="0">
                <a:latin typeface="游明朝" panose="02020400000000000000" pitchFamily="18" charset="-128"/>
                <a:ea typeface="游明朝" panose="02020400000000000000" pitchFamily="18" charset="-128"/>
              </a:rPr>
              <a:t>致します魚は地球にやさしいブルーシーフードと定義された魚を使用しています</a:t>
            </a:r>
            <a:r>
              <a:rPr lang="ja-JP" altLang="en-US" sz="550" dirty="0" smtClean="0">
                <a:latin typeface="游明朝" panose="02020400000000000000" pitchFamily="18" charset="-128"/>
                <a:ea typeface="游明朝" panose="02020400000000000000" pitchFamily="18" charset="-128"/>
              </a:rPr>
              <a:t>。地球</a:t>
            </a:r>
            <a:r>
              <a:rPr lang="ja-JP" altLang="en-US" sz="550" dirty="0">
                <a:latin typeface="游明朝" panose="02020400000000000000" pitchFamily="18" charset="-128"/>
                <a:ea typeface="游明朝" panose="02020400000000000000" pitchFamily="18" charset="-128"/>
              </a:rPr>
              <a:t>温暖化や乱獲が原因で枯渇する魚介類が増えている中、適切な管理漁業によって激減した魚の資源も回復することが知られています</a:t>
            </a:r>
            <a:r>
              <a:rPr lang="ja-JP" altLang="en-US" sz="550" dirty="0" smtClean="0">
                <a:latin typeface="游明朝" panose="02020400000000000000" pitchFamily="18" charset="-128"/>
                <a:ea typeface="游明朝" panose="02020400000000000000" pitchFamily="18" charset="-128"/>
              </a:rPr>
              <a:t>。ブルーシーフードガイド</a:t>
            </a:r>
            <a:r>
              <a:rPr lang="ja-JP" altLang="en-US" sz="550" dirty="0">
                <a:latin typeface="游明朝" panose="02020400000000000000" pitchFamily="18" charset="-128"/>
                <a:ea typeface="游明朝" panose="02020400000000000000" pitchFamily="18" charset="-128"/>
              </a:rPr>
              <a:t>は持続可能な水産物を優先的に消費することにより、日本の漁業を支援しながら枯渇した水産資源の回復を促進するという考え方に基づいています</a:t>
            </a:r>
            <a:r>
              <a:rPr lang="ja-JP" altLang="en-US" sz="550" dirty="0" smtClean="0">
                <a:latin typeface="游明朝" panose="02020400000000000000" pitchFamily="18" charset="-128"/>
                <a:ea typeface="游明朝" panose="02020400000000000000" pitchFamily="18" charset="-128"/>
              </a:rPr>
              <a:t>。ブルーシーフード</a:t>
            </a:r>
            <a:r>
              <a:rPr lang="ja-JP" altLang="en-US" sz="550" dirty="0">
                <a:latin typeface="游明朝" panose="02020400000000000000" pitchFamily="18" charset="-128"/>
                <a:ea typeface="游明朝" panose="02020400000000000000" pitchFamily="18" charset="-128"/>
              </a:rPr>
              <a:t>は持続可能性を証明するため、資源状態、生態系への影響、管理体制を科学に基づき厳正に審査されています。</a:t>
            </a:r>
          </a:p>
        </p:txBody>
      </p:sp>
      <p:sp>
        <p:nvSpPr>
          <p:cNvPr id="132" name="テキスト ボックス 131"/>
          <p:cNvSpPr txBox="1"/>
          <p:nvPr/>
        </p:nvSpPr>
        <p:spPr>
          <a:xfrm>
            <a:off x="30354" y="9206757"/>
            <a:ext cx="2842540"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（カレイ）を使用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133" name="正方形/長方形 46"/>
          <p:cNvSpPr>
            <a:spLocks noChangeArrowheads="1"/>
          </p:cNvSpPr>
          <p:nvPr/>
        </p:nvSpPr>
        <p:spPr bwMode="auto">
          <a:xfrm>
            <a:off x="1707112" y="8657707"/>
            <a:ext cx="1925456" cy="626282"/>
          </a:xfrm>
          <a:prstGeom prst="rect">
            <a:avLst/>
          </a:prstGeom>
          <a:noFill/>
          <a:ln w="9525">
            <a:noFill/>
            <a:miter lim="800000"/>
            <a:headEnd/>
            <a:tailEnd/>
          </a:ln>
        </p:spPr>
        <p:txBody>
          <a:bodyPr/>
          <a:lstStyle/>
          <a:p>
            <a:r>
              <a:rPr lang="ja-JP" altLang="en-US" sz="1000" dirty="0" smtClean="0">
                <a:latin typeface="Meiryo UI" panose="020B0604030504040204" pitchFamily="50" charset="-128"/>
                <a:ea typeface="Meiryo UI" panose="020B0604030504040204" pitchFamily="50" charset="-128"/>
              </a:rPr>
              <a:t>生姜やネギの香味野菜と</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醤油ベースの中華だれが</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カレイや豆腐と相性抜群です。</a:t>
            </a:r>
            <a:endParaRPr lang="en-US" altLang="ja-JP" sz="1000" dirty="0" smtClean="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1680583" y="8116282"/>
            <a:ext cx="1921493"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カレイと豆腐の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中華</a:t>
            </a:r>
            <a:r>
              <a:rPr lang="ja-JP" altLang="en-US" sz="1600" b="1" dirty="0">
                <a:latin typeface="Meiryo UI" panose="020B0604030504040204" pitchFamily="50" charset="-128"/>
                <a:ea typeface="Meiryo UI" panose="020B0604030504040204" pitchFamily="50" charset="-128"/>
              </a:rPr>
              <a:t>香味ソース</a:t>
            </a:r>
          </a:p>
        </p:txBody>
      </p:sp>
      <p:sp>
        <p:nvSpPr>
          <p:cNvPr id="144" name="正方形/長方形 143"/>
          <p:cNvSpPr/>
          <p:nvPr/>
        </p:nvSpPr>
        <p:spPr>
          <a:xfrm>
            <a:off x="84828" y="7548401"/>
            <a:ext cx="3323539" cy="420652"/>
          </a:xfrm>
          <a:prstGeom prst="rect">
            <a:avLst/>
          </a:prstGeom>
          <a:solidFill>
            <a:srgbClr val="9B7537"/>
          </a:solidFill>
          <a:ln>
            <a:noFill/>
          </a:ln>
        </p:spPr>
        <p:txBody>
          <a:bodyPr wrap="square" lIns="0" tIns="0" rIns="0" bIns="0" anchor="ctr">
            <a:noAutofit/>
          </a:bodyPr>
          <a:lstStyle/>
          <a:p>
            <a:r>
              <a:rPr lang="ja-JP" altLang="en-US" sz="1600" b="1" dirty="0">
                <a:solidFill>
                  <a:schemeClr val="bg1"/>
                </a:solidFill>
                <a:latin typeface="Meiryo UI" panose="020B0604030504040204" pitchFamily="50" charset="-128"/>
                <a:ea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rPr>
              <a:t>サステナブル</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147" name="図 1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33" y="7493227"/>
            <a:ext cx="727512" cy="741980"/>
          </a:xfrm>
          <a:prstGeom prst="rect">
            <a:avLst/>
          </a:prstGeom>
        </p:spPr>
      </p:pic>
      <p:sp>
        <p:nvSpPr>
          <p:cNvPr id="148" name="正方形/長方形 147"/>
          <p:cNvSpPr/>
          <p:nvPr/>
        </p:nvSpPr>
        <p:spPr>
          <a:xfrm>
            <a:off x="3461843" y="7548401"/>
            <a:ext cx="3323539" cy="420652"/>
          </a:xfrm>
          <a:prstGeom prst="rect">
            <a:avLst/>
          </a:prstGeom>
          <a:solidFill>
            <a:srgbClr val="9B7537"/>
          </a:solid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おすすめごはん</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49" name="正方形/長方形 46"/>
          <p:cNvSpPr>
            <a:spLocks noChangeArrowheads="1"/>
          </p:cNvSpPr>
          <p:nvPr/>
        </p:nvSpPr>
        <p:spPr bwMode="auto">
          <a:xfrm>
            <a:off x="5504128" y="8741417"/>
            <a:ext cx="1330390" cy="683774"/>
          </a:xfrm>
          <a:prstGeom prst="rect">
            <a:avLst/>
          </a:prstGeom>
          <a:noFill/>
          <a:ln w="9525">
            <a:noFill/>
            <a:miter lim="800000"/>
            <a:headEnd/>
            <a:tailEnd/>
          </a:ln>
        </p:spPr>
        <p:txBody>
          <a:bodyPr/>
          <a:lstStyle/>
          <a:p>
            <a:pPr eaLnBrk="1" hangingPunct="1"/>
            <a:r>
              <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rPr>
              <a:t>お漬物</a:t>
            </a:r>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と海苔を</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混ぜ込んだ</a:t>
            </a:r>
            <a:endParaRPr lang="en-US" altLang="ja-JP" sz="1100" dirty="0" smtClean="0">
              <a:ln w="76200">
                <a:solidFill>
                  <a:schemeClr val="bg1"/>
                </a:solidFill>
              </a:ln>
              <a:solidFill>
                <a:schemeClr val="bg1"/>
              </a:solidFill>
              <a:latin typeface="Meiryo UI" panose="020B0604030504040204" pitchFamily="50" charset="-128"/>
              <a:ea typeface="Meiryo UI" panose="020B0604030504040204" pitchFamily="50" charset="-128"/>
            </a:endParaRPr>
          </a:p>
          <a:p>
            <a:pPr eaLnBrk="1" hangingPunct="1"/>
            <a:r>
              <a:rPr lang="ja-JP" altLang="en-US" sz="1100" dirty="0" smtClean="0">
                <a:ln w="76200">
                  <a:solidFill>
                    <a:schemeClr val="bg1"/>
                  </a:solidFill>
                </a:ln>
                <a:solidFill>
                  <a:schemeClr val="bg1"/>
                </a:solidFill>
                <a:latin typeface="Meiryo UI" panose="020B0604030504040204" pitchFamily="50" charset="-128"/>
                <a:ea typeface="Meiryo UI" panose="020B0604030504040204" pitchFamily="50" charset="-128"/>
              </a:rPr>
              <a:t>韓国風おにぎりです。</a:t>
            </a:r>
            <a:endParaRPr lang="ja-JP" altLang="en-US" sz="1100" dirty="0">
              <a:ln w="762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50" name="テキスト ボックス 149"/>
          <p:cNvSpPr txBox="1"/>
          <p:nvPr/>
        </p:nvSpPr>
        <p:spPr>
          <a:xfrm>
            <a:off x="5162063" y="8335318"/>
            <a:ext cx="2825722" cy="338554"/>
          </a:xfrm>
          <a:prstGeom prst="rect">
            <a:avLst/>
          </a:prstGeom>
          <a:noFill/>
        </p:spPr>
        <p:txBody>
          <a:bodyPr wrap="square" rtlCol="0">
            <a:spAutoFit/>
          </a:bodyPr>
          <a:lstStyle/>
          <a:p>
            <a:r>
              <a:rPr lang="ja-JP" altLang="en-US" sz="1600" b="1" dirty="0" smtClean="0">
                <a:ln w="76200">
                  <a:solidFill>
                    <a:schemeClr val="bg1"/>
                  </a:solidFill>
                </a:ln>
                <a:solidFill>
                  <a:schemeClr val="bg1"/>
                </a:solidFill>
                <a:latin typeface="Meiryo UI" panose="020B0604030504040204" pitchFamily="50" charset="-128"/>
                <a:ea typeface="Meiryo UI" panose="020B0604030504040204" pitchFamily="50" charset="-128"/>
              </a:rPr>
              <a:t>チュモッパ</a:t>
            </a:r>
            <a:endParaRPr lang="ja-JP" altLang="en-US" sz="1200" dirty="0">
              <a:ln w="76200">
                <a:solidFill>
                  <a:schemeClr val="bg1"/>
                </a:solidFill>
              </a:ln>
              <a:solidFill>
                <a:schemeClr val="bg1"/>
              </a:solidFill>
              <a:latin typeface="Meiryo UI" panose="020B0604030504040204" pitchFamily="50" charset="-128"/>
              <a:ea typeface="Meiryo UI" panose="020B0604030504040204" pitchFamily="50" charset="-128"/>
            </a:endParaRPr>
          </a:p>
        </p:txBody>
      </p:sp>
      <p:pic>
        <p:nvPicPr>
          <p:cNvPr id="151" name="図 150"/>
          <p:cNvPicPr>
            <a:picLocks noChangeAspect="1"/>
          </p:cNvPicPr>
          <p:nvPr/>
        </p:nvPicPr>
        <p:blipFill>
          <a:blip r:embed="rId13"/>
          <a:stretch>
            <a:fillRect/>
          </a:stretch>
        </p:blipFill>
        <p:spPr>
          <a:xfrm>
            <a:off x="6191777" y="8267773"/>
            <a:ext cx="384621" cy="417277"/>
          </a:xfrm>
          <a:prstGeom prst="rect">
            <a:avLst/>
          </a:prstGeom>
        </p:spPr>
      </p:pic>
      <p:sp>
        <p:nvSpPr>
          <p:cNvPr id="155" name="テキスト ボックス 154"/>
          <p:cNvSpPr txBox="1"/>
          <p:nvPr/>
        </p:nvSpPr>
        <p:spPr>
          <a:xfrm>
            <a:off x="5145794" y="8337188"/>
            <a:ext cx="282572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チュモッパ</a:t>
            </a:r>
            <a:endParaRPr lang="ja-JP" altLang="en-US" sz="1200" dirty="0">
              <a:latin typeface="Meiryo UI" panose="020B0604030504040204" pitchFamily="50" charset="-128"/>
              <a:ea typeface="Meiryo UI" panose="020B0604030504040204" pitchFamily="50" charset="-128"/>
            </a:endParaRPr>
          </a:p>
        </p:txBody>
      </p:sp>
      <p:sp>
        <p:nvSpPr>
          <p:cNvPr id="156" name="正方形/長方形 46"/>
          <p:cNvSpPr>
            <a:spLocks noChangeArrowheads="1"/>
          </p:cNvSpPr>
          <p:nvPr/>
        </p:nvSpPr>
        <p:spPr bwMode="auto">
          <a:xfrm>
            <a:off x="5118944" y="6631907"/>
            <a:ext cx="1775952" cy="789733"/>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魚介の旨味に唐辛子の辛さを効かせたスンドゥブスープに野菜の出汁が加わった韓国感あふれる一杯です。</a:t>
            </a:r>
            <a:endParaRPr lang="en-US" altLang="ja-JP" sz="1100" dirty="0" smtClean="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157" name="テキスト ボックス 156"/>
          <p:cNvSpPr txBox="1"/>
          <p:nvPr/>
        </p:nvSpPr>
        <p:spPr>
          <a:xfrm>
            <a:off x="5129990" y="6338247"/>
            <a:ext cx="1921493"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韓ラーメン</a:t>
            </a:r>
            <a:endParaRPr lang="ja-JP" altLang="en-US" sz="1600" b="1" dirty="0">
              <a:latin typeface="Meiryo UI" panose="020B0604030504040204" pitchFamily="50" charset="-128"/>
              <a:ea typeface="Meiryo UI" panose="020B0604030504040204" pitchFamily="50" charset="-128"/>
            </a:endParaRPr>
          </a:p>
        </p:txBody>
      </p:sp>
      <p:sp>
        <p:nvSpPr>
          <p:cNvPr id="158" name="正方形/長方形 157"/>
          <p:cNvSpPr/>
          <p:nvPr/>
        </p:nvSpPr>
        <p:spPr>
          <a:xfrm>
            <a:off x="3449143" y="5532602"/>
            <a:ext cx="3336239" cy="420652"/>
          </a:xfrm>
          <a:prstGeom prst="rect">
            <a:avLst/>
          </a:prstGeom>
          <a:solidFill>
            <a:srgbClr val="9B7537"/>
          </a:solidFill>
          <a:ln>
            <a:noFill/>
          </a:ln>
        </p:spPr>
        <p:txBody>
          <a:bodyPr wrap="square" lIns="0" tIns="0" rIns="0" bIns="0" anchor="t" anchorCtr="0">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特選麺・ベジめし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grpSp>
        <p:nvGrpSpPr>
          <p:cNvPr id="159" name="グループ化 158"/>
          <p:cNvGrpSpPr/>
          <p:nvPr/>
        </p:nvGrpSpPr>
        <p:grpSpPr>
          <a:xfrm>
            <a:off x="5829218" y="5978067"/>
            <a:ext cx="941868" cy="295848"/>
            <a:chOff x="7850589" y="6255117"/>
            <a:chExt cx="1769935" cy="468391"/>
          </a:xfrm>
        </p:grpSpPr>
        <p:pic>
          <p:nvPicPr>
            <p:cNvPr id="162" name="図 1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163" name="図 162"/>
            <p:cNvPicPr>
              <a:picLocks noChangeAspect="1"/>
            </p:cNvPicPr>
            <p:nvPr/>
          </p:nvPicPr>
          <p:blipFill>
            <a:blip r:embed="rId15"/>
            <a:stretch>
              <a:fillRect/>
            </a:stretch>
          </p:blipFill>
          <p:spPr>
            <a:xfrm>
              <a:off x="8473297" y="6558167"/>
              <a:ext cx="554498" cy="165341"/>
            </a:xfrm>
            <a:prstGeom prst="rect">
              <a:avLst/>
            </a:prstGeom>
          </p:spPr>
        </p:pic>
      </p:grpSp>
      <p:pic>
        <p:nvPicPr>
          <p:cNvPr id="164" name="図 16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83940" y="5482845"/>
            <a:ext cx="1032730" cy="884994"/>
          </a:xfrm>
          <a:prstGeom prst="rect">
            <a:avLst/>
          </a:prstGeom>
        </p:spPr>
      </p:pic>
      <p:pic>
        <p:nvPicPr>
          <p:cNvPr id="167" name="図 166"/>
          <p:cNvPicPr>
            <a:picLocks noChangeAspect="1"/>
          </p:cNvPicPr>
          <p:nvPr/>
        </p:nvPicPr>
        <p:blipFill>
          <a:blip r:embed="rId17"/>
          <a:stretch>
            <a:fillRect/>
          </a:stretch>
        </p:blipFill>
        <p:spPr>
          <a:xfrm>
            <a:off x="6322733" y="6266085"/>
            <a:ext cx="378538" cy="416928"/>
          </a:xfrm>
          <a:prstGeom prst="rect">
            <a:avLst/>
          </a:prstGeom>
        </p:spPr>
      </p:pic>
      <p:sp>
        <p:nvSpPr>
          <p:cNvPr id="170" name="Rectangle 39"/>
          <p:cNvSpPr>
            <a:spLocks noChangeArrowheads="1"/>
          </p:cNvSpPr>
          <p:nvPr/>
        </p:nvSpPr>
        <p:spPr bwMode="auto">
          <a:xfrm>
            <a:off x="4268846" y="5713329"/>
            <a:ext cx="2635399" cy="294373"/>
          </a:xfrm>
          <a:prstGeom prst="rect">
            <a:avLst/>
          </a:prstGeom>
          <a:noFill/>
          <a:ln w="9525">
            <a:noFill/>
            <a:miter lim="800000"/>
            <a:headEnd/>
            <a:tailEnd/>
          </a:ln>
        </p:spPr>
        <p:txBody>
          <a:bodyPr anchor="ctr"/>
          <a:lstStyle/>
          <a:p>
            <a:pPr defTabSz="1845708"/>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sp>
        <p:nvSpPr>
          <p:cNvPr id="171" name="正方形/長方形 46"/>
          <p:cNvSpPr>
            <a:spLocks noChangeArrowheads="1"/>
          </p:cNvSpPr>
          <p:nvPr/>
        </p:nvSpPr>
        <p:spPr bwMode="auto">
          <a:xfrm>
            <a:off x="5161622" y="6273915"/>
            <a:ext cx="450399" cy="162520"/>
          </a:xfrm>
          <a:prstGeom prst="rect">
            <a:avLst/>
          </a:prstGeom>
          <a:noFill/>
          <a:ln w="9525">
            <a:noFill/>
            <a:miter lim="800000"/>
            <a:headEnd/>
            <a:tailEnd/>
          </a:ln>
        </p:spPr>
        <p:txBody>
          <a:bodyPr/>
          <a:lstStyle/>
          <a:p>
            <a:r>
              <a:rPr lang="ja-JP" altLang="en-US" sz="600" dirty="0" smtClean="0">
                <a:latin typeface="Meiryo UI" panose="020B0604030504040204" pitchFamily="50" charset="-128"/>
                <a:ea typeface="Meiryo UI" panose="020B0604030504040204" pitchFamily="50" charset="-128"/>
              </a:rPr>
              <a:t>ハン</a:t>
            </a:r>
            <a:endParaRPr lang="ja-JP" altLang="en-US" sz="600" dirty="0">
              <a:latin typeface="Meiryo UI" panose="020B0604030504040204" pitchFamily="50" charset="-128"/>
              <a:ea typeface="Meiryo UI" panose="020B0604030504040204" pitchFamily="50" charset="-128"/>
            </a:endParaRPr>
          </a:p>
        </p:txBody>
      </p:sp>
      <p:pic>
        <p:nvPicPr>
          <p:cNvPr id="172" name="図 17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84873">
            <a:off x="5363638" y="5892339"/>
            <a:ext cx="543428" cy="509630"/>
          </a:xfrm>
          <a:prstGeom prst="rect">
            <a:avLst/>
          </a:prstGeom>
        </p:spPr>
      </p:pic>
      <p:pic>
        <p:nvPicPr>
          <p:cNvPr id="185" name="図 184"/>
          <p:cNvPicPr>
            <a:picLocks noChangeAspect="1"/>
          </p:cNvPicPr>
          <p:nvPr/>
        </p:nvPicPr>
        <p:blipFill rotWithShape="1">
          <a:blip r:embed="rId19" cstate="print">
            <a:extLst>
              <a:ext uri="{BEBA8EAE-BF5A-486C-A8C5-ECC9F3942E4B}">
                <a14:imgProps xmlns:a14="http://schemas.microsoft.com/office/drawing/2010/main">
                  <a14:imgLayer r:embed="rId20">
                    <a14:imgEffect>
                      <a14:colorTemperature colorTemp="7200"/>
                    </a14:imgEffect>
                  </a14:imgLayer>
                </a14:imgProps>
              </a:ext>
              <a:ext uri="{28A0092B-C50C-407E-A947-70E740481C1C}">
                <a14:useLocalDpi xmlns:a14="http://schemas.microsoft.com/office/drawing/2010/main" val="0"/>
              </a:ext>
            </a:extLst>
          </a:blip>
          <a:srcRect l="15815" r="16737" b="17703"/>
          <a:stretch/>
        </p:blipFill>
        <p:spPr>
          <a:xfrm>
            <a:off x="74220" y="5953722"/>
            <a:ext cx="1903758" cy="1537752"/>
          </a:xfrm>
          <a:prstGeom prst="rect">
            <a:avLst/>
          </a:prstGeom>
        </p:spPr>
      </p:pic>
      <p:sp>
        <p:nvSpPr>
          <p:cNvPr id="186" name="正方形/長方形 46"/>
          <p:cNvSpPr>
            <a:spLocks noChangeArrowheads="1"/>
          </p:cNvSpPr>
          <p:nvPr/>
        </p:nvSpPr>
        <p:spPr bwMode="auto">
          <a:xfrm>
            <a:off x="1913537" y="6652003"/>
            <a:ext cx="1766526" cy="839471"/>
          </a:xfrm>
          <a:prstGeom prst="rect">
            <a:avLst/>
          </a:prstGeom>
          <a:noFill/>
          <a:ln w="9525">
            <a:noFill/>
            <a:miter lim="800000"/>
            <a:headEnd/>
            <a:tailEnd/>
          </a:ln>
        </p:spPr>
        <p:txBody>
          <a:bodyPr/>
          <a:lstStyle/>
          <a:p>
            <a:pPr eaLnBrk="1" hangingPunct="1"/>
            <a:r>
              <a:rPr lang="ja-JP" altLang="en-US" sz="900" dirty="0" smtClean="0">
                <a:latin typeface="Meiryo UI" panose="020B0604030504040204" pitchFamily="50" charset="-128"/>
                <a:ea typeface="Meiryo UI" panose="020B0604030504040204" pitchFamily="50" charset="-128"/>
              </a:rPr>
              <a:t>鶏肉と玉ねぎを炒めたピラフを</a:t>
            </a:r>
            <a:endParaRPr lang="en-US" altLang="ja-JP" sz="900" dirty="0" smtClean="0">
              <a:latin typeface="Meiryo UI" panose="020B0604030504040204" pitchFamily="50" charset="-128"/>
              <a:ea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rPr>
              <a:t>卵で包み、明太クリームソースを</a:t>
            </a:r>
            <a:endParaRPr lang="en-US" altLang="ja-JP" sz="900" dirty="0" smtClean="0">
              <a:latin typeface="Meiryo UI" panose="020B0604030504040204" pitchFamily="50" charset="-128"/>
              <a:ea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rPr>
              <a:t>かけました。ピンクのソースと</a:t>
            </a:r>
            <a:endParaRPr lang="en-US" altLang="ja-JP" sz="900" dirty="0" smtClean="0">
              <a:latin typeface="Meiryo UI" panose="020B0604030504040204" pitchFamily="50" charset="-128"/>
              <a:ea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rPr>
              <a:t>ハート型のお麩がかわいい</a:t>
            </a:r>
            <a:endParaRPr lang="en-US" altLang="ja-JP" sz="900" dirty="0" smtClean="0">
              <a:latin typeface="Meiryo UI" panose="020B0604030504040204" pitchFamily="50" charset="-128"/>
              <a:ea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rPr>
              <a:t>バレンタインメニューです。</a:t>
            </a:r>
            <a:endParaRPr lang="en-US" altLang="ja-JP" sz="900" dirty="0" smtClean="0">
              <a:latin typeface="Meiryo UI" panose="020B0604030504040204" pitchFamily="50" charset="-128"/>
              <a:ea typeface="Meiryo UI" panose="020B0604030504040204" pitchFamily="50" charset="-128"/>
            </a:endParaRPr>
          </a:p>
        </p:txBody>
      </p:sp>
      <p:sp>
        <p:nvSpPr>
          <p:cNvPr id="187" name="テキスト ボックス 186"/>
          <p:cNvSpPr txBox="1"/>
          <p:nvPr/>
        </p:nvSpPr>
        <p:spPr>
          <a:xfrm>
            <a:off x="1681490" y="6127072"/>
            <a:ext cx="1921493"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バレンタイン</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オムライス</a:t>
            </a:r>
            <a:endParaRPr lang="ja-JP" altLang="en-US" sz="1600" b="1" dirty="0">
              <a:latin typeface="Meiryo UI" panose="020B0604030504040204" pitchFamily="50" charset="-128"/>
              <a:ea typeface="Meiryo UI" panose="020B0604030504040204" pitchFamily="50" charset="-128"/>
            </a:endParaRPr>
          </a:p>
        </p:txBody>
      </p:sp>
      <p:sp>
        <p:nvSpPr>
          <p:cNvPr id="188" name="正方形/長方形 187"/>
          <p:cNvSpPr/>
          <p:nvPr/>
        </p:nvSpPr>
        <p:spPr>
          <a:xfrm>
            <a:off x="84828" y="5532602"/>
            <a:ext cx="3323539" cy="420652"/>
          </a:xfrm>
          <a:prstGeom prst="rect">
            <a:avLst/>
          </a:prstGeom>
          <a:solidFill>
            <a:srgbClr val="9B7537"/>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バレンタイン</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grpSp>
        <p:nvGrpSpPr>
          <p:cNvPr id="189" name="グループ化 188"/>
          <p:cNvGrpSpPr/>
          <p:nvPr/>
        </p:nvGrpSpPr>
        <p:grpSpPr>
          <a:xfrm rot="999319">
            <a:off x="2854777" y="5775545"/>
            <a:ext cx="413390" cy="383934"/>
            <a:chOff x="3300897" y="4980998"/>
            <a:chExt cx="726448" cy="674685"/>
          </a:xfrm>
        </p:grpSpPr>
        <p:sp>
          <p:nvSpPr>
            <p:cNvPr id="190" name="片側の 2 つの角を丸めた四角形 189"/>
            <p:cNvSpPr/>
            <p:nvPr/>
          </p:nvSpPr>
          <p:spPr>
            <a:xfrm rot="18897241">
              <a:off x="3425862" y="4981141"/>
              <a:ext cx="424755" cy="674685"/>
            </a:xfrm>
            <a:prstGeom prst="round2SameRect">
              <a:avLst>
                <a:gd name="adj1" fmla="val 50000"/>
                <a:gd name="adj2" fmla="val 0"/>
              </a:avLst>
            </a:prstGeom>
            <a:solidFill>
              <a:srgbClr val="D2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片側の 2 つの角を丸めた四角形 190"/>
            <p:cNvSpPr/>
            <p:nvPr/>
          </p:nvSpPr>
          <p:spPr>
            <a:xfrm rot="2697241">
              <a:off x="3602590" y="4980998"/>
              <a:ext cx="424755" cy="674685"/>
            </a:xfrm>
            <a:prstGeom prst="round2SameRect">
              <a:avLst>
                <a:gd name="adj1" fmla="val 50000"/>
                <a:gd name="adj2" fmla="val 0"/>
              </a:avLst>
            </a:prstGeom>
            <a:solidFill>
              <a:srgbClr val="D2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191"/>
          <p:cNvGrpSpPr/>
          <p:nvPr/>
        </p:nvGrpSpPr>
        <p:grpSpPr>
          <a:xfrm rot="17159231">
            <a:off x="2755264" y="5890864"/>
            <a:ext cx="221656" cy="221656"/>
            <a:chOff x="-4821333" y="226916"/>
            <a:chExt cx="1829003" cy="1829002"/>
          </a:xfrm>
          <a:solidFill>
            <a:srgbClr val="FDC6DA"/>
          </a:solidFill>
        </p:grpSpPr>
        <p:sp>
          <p:nvSpPr>
            <p:cNvPr id="193" name="片側の 2 つの角を丸めた四角形 192"/>
            <p:cNvSpPr/>
            <p:nvPr/>
          </p:nvSpPr>
          <p:spPr>
            <a:xfrm>
              <a:off x="-4821333" y="226916"/>
              <a:ext cx="1151467" cy="182900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片側の 2 つの角を丸めた四角形 193"/>
            <p:cNvSpPr/>
            <p:nvPr/>
          </p:nvSpPr>
          <p:spPr>
            <a:xfrm rot="5400000">
              <a:off x="-4482565" y="565683"/>
              <a:ext cx="1151467" cy="182900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5" name="二等辺三角形 194"/>
          <p:cNvSpPr/>
          <p:nvPr/>
        </p:nvSpPr>
        <p:spPr>
          <a:xfrm rot="5400000">
            <a:off x="111362" y="5494724"/>
            <a:ext cx="813465" cy="881429"/>
          </a:xfrm>
          <a:prstGeom prst="triangle">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図 195" descr="バレンタイン文字.png"/>
          <p:cNvPicPr>
            <a:picLocks noChangeAspect="1"/>
          </p:cNvPicPr>
          <p:nvPr/>
        </p:nvPicPr>
        <p:blipFill>
          <a:blip r:embed="rId21" cstate="email">
            <a:biLevel thresh="25000"/>
            <a:extLst>
              <a:ext uri="{28A0092B-C50C-407E-A947-70E740481C1C}">
                <a14:useLocalDpi xmlns:a14="http://schemas.microsoft.com/office/drawing/2010/main"/>
              </a:ext>
            </a:extLst>
          </a:blip>
          <a:stretch>
            <a:fillRect/>
          </a:stretch>
        </p:blipFill>
        <p:spPr>
          <a:xfrm rot="18989413">
            <a:off x="-91031" y="5689768"/>
            <a:ext cx="985464" cy="298102"/>
          </a:xfrm>
          <a:prstGeom prst="rect">
            <a:avLst/>
          </a:prstGeom>
        </p:spPr>
      </p:pic>
      <p:sp>
        <p:nvSpPr>
          <p:cNvPr id="199" name="正方形/長方形 46"/>
          <p:cNvSpPr>
            <a:spLocks noChangeArrowheads="1"/>
          </p:cNvSpPr>
          <p:nvPr/>
        </p:nvSpPr>
        <p:spPr bwMode="auto">
          <a:xfrm>
            <a:off x="488548" y="4569042"/>
            <a:ext cx="3009821" cy="770689"/>
          </a:xfrm>
          <a:prstGeom prst="rect">
            <a:avLst/>
          </a:prstGeom>
          <a:noFill/>
          <a:ln w="9525">
            <a:noFill/>
            <a:miter lim="800000"/>
            <a:headEnd/>
            <a:tailEnd/>
          </a:ln>
        </p:spPr>
        <p:txBody>
          <a:bodyPr/>
          <a:lstStyle/>
          <a:p>
            <a:pPr eaLnBrk="1" hangingPunct="1"/>
            <a:r>
              <a:rPr lang="ja-JP" altLang="en-US" sz="1100" dirty="0">
                <a:latin typeface="メイリオ" panose="020B0604030504040204" pitchFamily="50" charset="-128"/>
                <a:ea typeface="メイリオ" panose="020B0604030504040204" pitchFamily="50" charset="-128"/>
              </a:rPr>
              <a:t>外はカリッ</a:t>
            </a:r>
            <a:r>
              <a:rPr lang="ja-JP" altLang="en-US" sz="1100" dirty="0" smtClean="0">
                <a:latin typeface="メイリオ" panose="020B0604030504040204" pitchFamily="50" charset="-128"/>
                <a:ea typeface="メイリオ" panose="020B0604030504040204" pitchFamily="50" charset="-128"/>
              </a:rPr>
              <a:t>と中</a:t>
            </a:r>
            <a:r>
              <a:rPr lang="ja-JP" altLang="en-US" sz="1100" dirty="0">
                <a:latin typeface="メイリオ" panose="020B0604030504040204" pitchFamily="50" charset="-128"/>
                <a:ea typeface="メイリオ" panose="020B0604030504040204" pitchFamily="50" charset="-128"/>
              </a:rPr>
              <a:t>は</a:t>
            </a:r>
            <a:r>
              <a:rPr lang="ja-JP" altLang="en-US" sz="1100" dirty="0" smtClean="0">
                <a:latin typeface="メイリオ" panose="020B0604030504040204" pitchFamily="50" charset="-128"/>
                <a:ea typeface="メイリオ" panose="020B0604030504040204" pitchFamily="50" charset="-128"/>
              </a:rPr>
              <a:t>ジューシーな</a:t>
            </a:r>
            <a:r>
              <a:rPr lang="ja-JP" altLang="en-US" sz="1100" dirty="0">
                <a:latin typeface="メイリオ" panose="020B0604030504040204" pitchFamily="50" charset="-128"/>
                <a:ea typeface="メイリオ" panose="020B0604030504040204" pitchFamily="50" charset="-128"/>
              </a:rPr>
              <a:t>唐揚げ</a:t>
            </a:r>
            <a:r>
              <a:rPr lang="ja-JP" altLang="en-US" sz="1100" dirty="0" smtClean="0">
                <a:latin typeface="メイリオ" panose="020B0604030504040204" pitchFamily="50" charset="-128"/>
                <a:ea typeface="メイリオ" panose="020B0604030504040204" pitchFamily="50" charset="-128"/>
              </a:rPr>
              <a:t>に</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ホワイトソースと唐辛子を合わせた</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話題のロゼソースをかけました。</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a:latin typeface="メイリオ" panose="020B0604030504040204" pitchFamily="50" charset="-128"/>
                <a:ea typeface="メイリオ" panose="020B0604030504040204" pitchFamily="50" charset="-128"/>
              </a:rPr>
              <a:t>辛</a:t>
            </a:r>
            <a:r>
              <a:rPr lang="ja-JP" altLang="en-US" sz="1100" dirty="0" smtClean="0">
                <a:latin typeface="メイリオ" panose="020B0604030504040204" pitchFamily="50" charset="-128"/>
                <a:ea typeface="メイリオ" panose="020B0604030504040204" pitchFamily="50" charset="-128"/>
              </a:rPr>
              <a:t>さが苦手な方</a:t>
            </a:r>
            <a:r>
              <a:rPr lang="ja-JP" altLang="en-US" sz="1100" dirty="0">
                <a:latin typeface="メイリオ" panose="020B0604030504040204" pitchFamily="50" charset="-128"/>
                <a:ea typeface="メイリオ" panose="020B0604030504040204" pitchFamily="50" charset="-128"/>
              </a:rPr>
              <a:t>も</a:t>
            </a:r>
            <a:r>
              <a:rPr lang="ja-JP" altLang="en-US" sz="1100" dirty="0" smtClean="0">
                <a:latin typeface="メイリオ" panose="020B0604030504040204" pitchFamily="50" charset="-128"/>
                <a:ea typeface="メイリオ" panose="020B0604030504040204" pitchFamily="50" charset="-128"/>
              </a:rPr>
              <a:t>食べやすい逸品です。</a:t>
            </a:r>
            <a:endParaRPr lang="ja-JP" altLang="en-US" sz="1100" dirty="0">
              <a:latin typeface="メイリオ" panose="020B0604030504040204" pitchFamily="50" charset="-128"/>
              <a:ea typeface="メイリオ" panose="020B0604030504040204" pitchFamily="50" charset="-128"/>
            </a:endParaRPr>
          </a:p>
        </p:txBody>
      </p:sp>
      <p:sp>
        <p:nvSpPr>
          <p:cNvPr id="200" name="正方形/長方形 46"/>
          <p:cNvSpPr>
            <a:spLocks noChangeArrowheads="1"/>
          </p:cNvSpPr>
          <p:nvPr/>
        </p:nvSpPr>
        <p:spPr bwMode="auto">
          <a:xfrm>
            <a:off x="3662893" y="4569042"/>
            <a:ext cx="3281791" cy="668726"/>
          </a:xfrm>
          <a:prstGeom prst="rect">
            <a:avLst/>
          </a:prstGeom>
          <a:noFill/>
          <a:ln w="9525">
            <a:noFill/>
            <a:miter lim="800000"/>
            <a:headEnd/>
            <a:tailEnd/>
          </a:ln>
        </p:spPr>
        <p:txBody>
          <a:bodyPr/>
          <a:lstStyle/>
          <a:p>
            <a:pPr eaLnBrk="1" hangingPunct="1"/>
            <a:r>
              <a:rPr lang="ja-JP" altLang="en-US" sz="1100" dirty="0" smtClean="0">
                <a:latin typeface="メイリオ" panose="020B0604030504040204" pitchFamily="50" charset="-128"/>
                <a:ea typeface="メイリオ" panose="020B0604030504040204" pitchFamily="50" charset="-128"/>
              </a:rPr>
              <a:t>ご飯には唐辛子と</a:t>
            </a:r>
            <a:r>
              <a:rPr lang="ja-JP" altLang="en-US" sz="1100" dirty="0">
                <a:latin typeface="メイリオ" panose="020B0604030504040204" pitchFamily="50" charset="-128"/>
                <a:ea typeface="メイリオ" panose="020B0604030504040204" pitchFamily="50" charset="-128"/>
              </a:rPr>
              <a:t>お肉の</a:t>
            </a:r>
            <a:r>
              <a:rPr lang="ja-JP" altLang="en-US" sz="1100" dirty="0" smtClean="0">
                <a:latin typeface="メイリオ" panose="020B0604030504040204" pitchFamily="50" charset="-128"/>
                <a:ea typeface="メイリオ" panose="020B0604030504040204" pitchFamily="50" charset="-128"/>
              </a:rPr>
              <a:t>旨味を混ぜ込み</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シンプルに焼き上げた豚バラ肉をのせました。</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香味ねぎや薬味が効いた辛味噌と一緒に</a:t>
            </a:r>
            <a:endParaRPr lang="en-US" altLang="ja-JP" sz="1100" dirty="0" smtClean="0">
              <a:latin typeface="メイリオ" panose="020B0604030504040204" pitchFamily="50" charset="-128"/>
              <a:ea typeface="メイリオ" panose="020B0604030504040204" pitchFamily="50" charset="-128"/>
            </a:endParaRPr>
          </a:p>
          <a:p>
            <a:pPr eaLnBrk="1" hangingPunct="1"/>
            <a:r>
              <a:rPr lang="ja-JP" altLang="en-US" sz="1100" dirty="0" smtClean="0">
                <a:latin typeface="メイリオ" panose="020B0604030504040204" pitchFamily="50" charset="-128"/>
                <a:ea typeface="メイリオ" panose="020B0604030504040204" pitchFamily="50" charset="-128"/>
              </a:rPr>
              <a:t>お楽しみください。</a:t>
            </a:r>
            <a:endParaRPr kumimoji="0" lang="ja-JP" altLang="en-US" sz="1100" dirty="0">
              <a:latin typeface="メイリオ" panose="020B0604030504040204" pitchFamily="50" charset="-128"/>
              <a:ea typeface="メイリオ" panose="020B0604030504040204" pitchFamily="50" charset="-128"/>
            </a:endParaRPr>
          </a:p>
        </p:txBody>
      </p:sp>
      <p:sp>
        <p:nvSpPr>
          <p:cNvPr id="201" name="正方形/長方形 200"/>
          <p:cNvSpPr/>
          <p:nvPr/>
        </p:nvSpPr>
        <p:spPr>
          <a:xfrm>
            <a:off x="407869" y="4083043"/>
            <a:ext cx="2579499" cy="3939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3680063" y="4083043"/>
            <a:ext cx="2579499" cy="3939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477598" y="4130074"/>
            <a:ext cx="2440041" cy="300954"/>
          </a:xfrm>
          <a:prstGeom prst="rect">
            <a:avLst/>
          </a:prstGeom>
          <a:noFill/>
          <a:ln>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3750613" y="4130074"/>
            <a:ext cx="2440041" cy="300954"/>
          </a:xfrm>
          <a:prstGeom prst="rect">
            <a:avLst/>
          </a:prstGeom>
          <a:noFill/>
          <a:ln>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六角形 204"/>
          <p:cNvSpPr/>
          <p:nvPr/>
        </p:nvSpPr>
        <p:spPr>
          <a:xfrm>
            <a:off x="909377" y="4035798"/>
            <a:ext cx="527570" cy="454802"/>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テキスト ボックス 205"/>
          <p:cNvSpPr txBox="1"/>
          <p:nvPr/>
        </p:nvSpPr>
        <p:spPr>
          <a:xfrm>
            <a:off x="656857" y="4095284"/>
            <a:ext cx="2081522" cy="369332"/>
          </a:xfrm>
          <a:prstGeom prst="rect">
            <a:avLst/>
          </a:prstGeom>
          <a:noFill/>
        </p:spPr>
        <p:txBody>
          <a:bodyPr wrap="square" rtlCol="0">
            <a:sp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ロゼ</a:t>
            </a:r>
            <a:r>
              <a:rPr lang="ja-JP" altLang="en-US" sz="1800" b="1" dirty="0">
                <a:solidFill>
                  <a:schemeClr val="bg1"/>
                </a:solidFill>
                <a:latin typeface="Meiryo UI" panose="020B0604030504040204" pitchFamily="50" charset="-128"/>
                <a:ea typeface="Meiryo UI" panose="020B0604030504040204" pitchFamily="50" charset="-128"/>
              </a:rPr>
              <a:t>チキン</a:t>
            </a:r>
            <a:endParaRPr lang="en-US" altLang="ja-JP" sz="1800" b="1" dirty="0">
              <a:solidFill>
                <a:schemeClr val="bg1"/>
              </a:solidFill>
              <a:latin typeface="Meiryo UI" panose="020B0604030504040204" pitchFamily="50" charset="-128"/>
              <a:ea typeface="Meiryo UI" panose="020B0604030504040204" pitchFamily="50" charset="-128"/>
            </a:endParaRPr>
          </a:p>
        </p:txBody>
      </p:sp>
      <p:sp>
        <p:nvSpPr>
          <p:cNvPr id="208" name="六角形 207"/>
          <p:cNvSpPr/>
          <p:nvPr/>
        </p:nvSpPr>
        <p:spPr>
          <a:xfrm>
            <a:off x="5472551" y="4035798"/>
            <a:ext cx="527570" cy="454802"/>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3727770" y="4095284"/>
            <a:ext cx="2432049" cy="369332"/>
          </a:xfrm>
          <a:prstGeom prst="rect">
            <a:avLst/>
          </a:prstGeom>
          <a:noFill/>
        </p:spPr>
        <p:txBody>
          <a:bodyPr wrap="square" rtlCol="0">
            <a:spAutoFit/>
          </a:bodyPr>
          <a:lstStyle/>
          <a:p>
            <a:pPr algn="ctr"/>
            <a:r>
              <a:rPr lang="ja-JP" altLang="en-US" sz="1800" b="1" dirty="0">
                <a:solidFill>
                  <a:schemeClr val="bg1"/>
                </a:solidFill>
                <a:latin typeface="Meiryo UI" panose="020B0604030504040204" pitchFamily="50" charset="-128"/>
                <a:ea typeface="Meiryo UI" panose="020B0604030504040204" pitchFamily="50" charset="-128"/>
              </a:rPr>
              <a:t>サムギョプサル丼</a:t>
            </a:r>
          </a:p>
        </p:txBody>
      </p:sp>
      <p:grpSp>
        <p:nvGrpSpPr>
          <p:cNvPr id="213" name="グループ化 212"/>
          <p:cNvGrpSpPr/>
          <p:nvPr/>
        </p:nvGrpSpPr>
        <p:grpSpPr>
          <a:xfrm>
            <a:off x="436011" y="2473202"/>
            <a:ext cx="1515813" cy="1495702"/>
            <a:chOff x="1424093" y="-2862827"/>
            <a:chExt cx="6426623" cy="6341357"/>
          </a:xfrm>
        </p:grpSpPr>
        <p:sp>
          <p:nvSpPr>
            <p:cNvPr id="214" name="正方形/長方形 213"/>
            <p:cNvSpPr/>
            <p:nvPr/>
          </p:nvSpPr>
          <p:spPr>
            <a:xfrm>
              <a:off x="1707264" y="2827867"/>
              <a:ext cx="341668" cy="341668"/>
            </a:xfrm>
            <a:prstGeom prst="rect">
              <a:avLst/>
            </a:pr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正方形/長方形 5"/>
            <p:cNvSpPr/>
            <p:nvPr/>
          </p:nvSpPr>
          <p:spPr>
            <a:xfrm>
              <a:off x="2048932" y="2827865"/>
              <a:ext cx="637117" cy="650665"/>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 name="connsiteX0" fmla="*/ 0 w 613828"/>
                <a:gd name="connsiteY0" fmla="*/ 0 h 641773"/>
                <a:gd name="connsiteX1" fmla="*/ 609600 w 613828"/>
                <a:gd name="connsiteY1" fmla="*/ 0 h 641773"/>
                <a:gd name="connsiteX2" fmla="*/ 613828 w 613828"/>
                <a:gd name="connsiteY2" fmla="*/ 641773 h 641773"/>
              </a:gdLst>
              <a:ahLst/>
              <a:cxnLst>
                <a:cxn ang="0">
                  <a:pos x="connsiteX0" y="connsiteY0"/>
                </a:cxn>
                <a:cxn ang="0">
                  <a:pos x="connsiteX1" y="connsiteY1"/>
                </a:cxn>
                <a:cxn ang="0">
                  <a:pos x="connsiteX2" y="connsiteY2"/>
                </a:cxn>
              </a:cxnLst>
              <a:rect l="l" t="t" r="r" b="b"/>
              <a:pathLst>
                <a:path w="613828" h="641773">
                  <a:moveTo>
                    <a:pt x="0" y="0"/>
                  </a:moveTo>
                  <a:lnTo>
                    <a:pt x="609600" y="0"/>
                  </a:lnTo>
                  <a:cubicBezTo>
                    <a:pt x="609600" y="203200"/>
                    <a:pt x="613828" y="641773"/>
                    <a:pt x="613828"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5"/>
            <p:cNvSpPr/>
            <p:nvPr/>
          </p:nvSpPr>
          <p:spPr>
            <a:xfrm>
              <a:off x="1424093" y="2324582"/>
              <a:ext cx="624840" cy="503283"/>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Lst>
              <a:ahLst/>
              <a:cxnLst>
                <a:cxn ang="0">
                  <a:pos x="connsiteX0" y="connsiteY0"/>
                </a:cxn>
                <a:cxn ang="0">
                  <a:pos x="connsiteX1" y="connsiteY1"/>
                </a:cxn>
                <a:cxn ang="0">
                  <a:pos x="connsiteX2" y="connsiteY2"/>
                </a:cxn>
              </a:cxnLst>
              <a:rect l="l" t="t" r="r" b="b"/>
              <a:pathLst>
                <a:path w="624840" h="641773">
                  <a:moveTo>
                    <a:pt x="0" y="0"/>
                  </a:moveTo>
                  <a:lnTo>
                    <a:pt x="609600" y="0"/>
                  </a:lnTo>
                  <a:cubicBezTo>
                    <a:pt x="609600" y="203200"/>
                    <a:pt x="624840" y="641773"/>
                    <a:pt x="624840"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5" name="直線コネクタ 244"/>
            <p:cNvCxnSpPr/>
            <p:nvPr/>
          </p:nvCxnSpPr>
          <p:spPr>
            <a:xfrm>
              <a:off x="2686049" y="3478530"/>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rot="16200000">
              <a:off x="-1158239" y="-280493"/>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grpSp>
      <p:grpSp>
        <p:nvGrpSpPr>
          <p:cNvPr id="247" name="グループ化 246"/>
          <p:cNvGrpSpPr/>
          <p:nvPr/>
        </p:nvGrpSpPr>
        <p:grpSpPr>
          <a:xfrm>
            <a:off x="3690450" y="2473202"/>
            <a:ext cx="1515813" cy="1495702"/>
            <a:chOff x="1424093" y="-2862827"/>
            <a:chExt cx="6426623" cy="6341357"/>
          </a:xfrm>
        </p:grpSpPr>
        <p:sp>
          <p:nvSpPr>
            <p:cNvPr id="248" name="正方形/長方形 247"/>
            <p:cNvSpPr/>
            <p:nvPr/>
          </p:nvSpPr>
          <p:spPr>
            <a:xfrm>
              <a:off x="1707264" y="2827867"/>
              <a:ext cx="341668" cy="341668"/>
            </a:xfrm>
            <a:prstGeom prst="rect">
              <a:avLst/>
            </a:pr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5"/>
            <p:cNvSpPr/>
            <p:nvPr/>
          </p:nvSpPr>
          <p:spPr>
            <a:xfrm>
              <a:off x="2048932" y="2827865"/>
              <a:ext cx="637117" cy="650665"/>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 name="connsiteX0" fmla="*/ 0 w 613828"/>
                <a:gd name="connsiteY0" fmla="*/ 0 h 641773"/>
                <a:gd name="connsiteX1" fmla="*/ 609600 w 613828"/>
                <a:gd name="connsiteY1" fmla="*/ 0 h 641773"/>
                <a:gd name="connsiteX2" fmla="*/ 613828 w 613828"/>
                <a:gd name="connsiteY2" fmla="*/ 641773 h 641773"/>
              </a:gdLst>
              <a:ahLst/>
              <a:cxnLst>
                <a:cxn ang="0">
                  <a:pos x="connsiteX0" y="connsiteY0"/>
                </a:cxn>
                <a:cxn ang="0">
                  <a:pos x="connsiteX1" y="connsiteY1"/>
                </a:cxn>
                <a:cxn ang="0">
                  <a:pos x="connsiteX2" y="connsiteY2"/>
                </a:cxn>
              </a:cxnLst>
              <a:rect l="l" t="t" r="r" b="b"/>
              <a:pathLst>
                <a:path w="613828" h="641773">
                  <a:moveTo>
                    <a:pt x="0" y="0"/>
                  </a:moveTo>
                  <a:lnTo>
                    <a:pt x="609600" y="0"/>
                  </a:lnTo>
                  <a:cubicBezTo>
                    <a:pt x="609600" y="203200"/>
                    <a:pt x="613828" y="641773"/>
                    <a:pt x="613828"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5"/>
            <p:cNvSpPr/>
            <p:nvPr/>
          </p:nvSpPr>
          <p:spPr>
            <a:xfrm>
              <a:off x="1424093" y="2324582"/>
              <a:ext cx="624840" cy="503283"/>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Lst>
              <a:ahLst/>
              <a:cxnLst>
                <a:cxn ang="0">
                  <a:pos x="connsiteX0" y="connsiteY0"/>
                </a:cxn>
                <a:cxn ang="0">
                  <a:pos x="connsiteX1" y="connsiteY1"/>
                </a:cxn>
                <a:cxn ang="0">
                  <a:pos x="connsiteX2" y="connsiteY2"/>
                </a:cxn>
              </a:cxnLst>
              <a:rect l="l" t="t" r="r" b="b"/>
              <a:pathLst>
                <a:path w="624840" h="641773">
                  <a:moveTo>
                    <a:pt x="0" y="0"/>
                  </a:moveTo>
                  <a:lnTo>
                    <a:pt x="609600" y="0"/>
                  </a:lnTo>
                  <a:cubicBezTo>
                    <a:pt x="609600" y="203200"/>
                    <a:pt x="624840" y="641773"/>
                    <a:pt x="624840"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1" name="直線コネクタ 250"/>
            <p:cNvCxnSpPr/>
            <p:nvPr/>
          </p:nvCxnSpPr>
          <p:spPr>
            <a:xfrm>
              <a:off x="2686049" y="3478530"/>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rot="16200000">
              <a:off x="-1158239" y="-280493"/>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grpSp>
      <p:grpSp>
        <p:nvGrpSpPr>
          <p:cNvPr id="253" name="グループ化 252"/>
          <p:cNvGrpSpPr/>
          <p:nvPr/>
        </p:nvGrpSpPr>
        <p:grpSpPr>
          <a:xfrm flipH="1">
            <a:off x="1686701" y="2403515"/>
            <a:ext cx="1515813" cy="1495702"/>
            <a:chOff x="1424093" y="-2862827"/>
            <a:chExt cx="6426623" cy="6341357"/>
          </a:xfrm>
        </p:grpSpPr>
        <p:sp>
          <p:nvSpPr>
            <p:cNvPr id="254" name="正方形/長方形 253"/>
            <p:cNvSpPr/>
            <p:nvPr/>
          </p:nvSpPr>
          <p:spPr>
            <a:xfrm>
              <a:off x="1707264" y="2827867"/>
              <a:ext cx="341668" cy="341668"/>
            </a:xfrm>
            <a:prstGeom prst="rect">
              <a:avLst/>
            </a:pr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5"/>
            <p:cNvSpPr/>
            <p:nvPr/>
          </p:nvSpPr>
          <p:spPr>
            <a:xfrm>
              <a:off x="2048932" y="2827865"/>
              <a:ext cx="637117" cy="650665"/>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 name="connsiteX0" fmla="*/ 0 w 613828"/>
                <a:gd name="connsiteY0" fmla="*/ 0 h 641773"/>
                <a:gd name="connsiteX1" fmla="*/ 609600 w 613828"/>
                <a:gd name="connsiteY1" fmla="*/ 0 h 641773"/>
                <a:gd name="connsiteX2" fmla="*/ 613828 w 613828"/>
                <a:gd name="connsiteY2" fmla="*/ 641773 h 641773"/>
              </a:gdLst>
              <a:ahLst/>
              <a:cxnLst>
                <a:cxn ang="0">
                  <a:pos x="connsiteX0" y="connsiteY0"/>
                </a:cxn>
                <a:cxn ang="0">
                  <a:pos x="connsiteX1" y="connsiteY1"/>
                </a:cxn>
                <a:cxn ang="0">
                  <a:pos x="connsiteX2" y="connsiteY2"/>
                </a:cxn>
              </a:cxnLst>
              <a:rect l="l" t="t" r="r" b="b"/>
              <a:pathLst>
                <a:path w="613828" h="641773">
                  <a:moveTo>
                    <a:pt x="0" y="0"/>
                  </a:moveTo>
                  <a:lnTo>
                    <a:pt x="609600" y="0"/>
                  </a:lnTo>
                  <a:cubicBezTo>
                    <a:pt x="609600" y="203200"/>
                    <a:pt x="613828" y="641773"/>
                    <a:pt x="613828"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5"/>
            <p:cNvSpPr/>
            <p:nvPr/>
          </p:nvSpPr>
          <p:spPr>
            <a:xfrm>
              <a:off x="1424093" y="2324582"/>
              <a:ext cx="624840" cy="503283"/>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Lst>
              <a:ahLst/>
              <a:cxnLst>
                <a:cxn ang="0">
                  <a:pos x="connsiteX0" y="connsiteY0"/>
                </a:cxn>
                <a:cxn ang="0">
                  <a:pos x="connsiteX1" y="connsiteY1"/>
                </a:cxn>
                <a:cxn ang="0">
                  <a:pos x="connsiteX2" y="connsiteY2"/>
                </a:cxn>
              </a:cxnLst>
              <a:rect l="l" t="t" r="r" b="b"/>
              <a:pathLst>
                <a:path w="624840" h="641773">
                  <a:moveTo>
                    <a:pt x="0" y="0"/>
                  </a:moveTo>
                  <a:lnTo>
                    <a:pt x="609600" y="0"/>
                  </a:lnTo>
                  <a:cubicBezTo>
                    <a:pt x="609600" y="203200"/>
                    <a:pt x="624840" y="641773"/>
                    <a:pt x="624840"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7" name="直線コネクタ 256"/>
            <p:cNvCxnSpPr/>
            <p:nvPr/>
          </p:nvCxnSpPr>
          <p:spPr>
            <a:xfrm>
              <a:off x="2686049" y="3478530"/>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rot="16200000">
              <a:off x="-1158239" y="-280493"/>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grpSp>
      <p:grpSp>
        <p:nvGrpSpPr>
          <p:cNvPr id="259" name="グループ化 258"/>
          <p:cNvGrpSpPr/>
          <p:nvPr/>
        </p:nvGrpSpPr>
        <p:grpSpPr>
          <a:xfrm flipH="1">
            <a:off x="4941140" y="2403515"/>
            <a:ext cx="1515813" cy="1495702"/>
            <a:chOff x="1424093" y="-2862827"/>
            <a:chExt cx="6426623" cy="6341357"/>
          </a:xfrm>
        </p:grpSpPr>
        <p:sp>
          <p:nvSpPr>
            <p:cNvPr id="260" name="正方形/長方形 259"/>
            <p:cNvSpPr/>
            <p:nvPr/>
          </p:nvSpPr>
          <p:spPr>
            <a:xfrm>
              <a:off x="1707264" y="2827867"/>
              <a:ext cx="341668" cy="341668"/>
            </a:xfrm>
            <a:prstGeom prst="rect">
              <a:avLst/>
            </a:pr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5"/>
            <p:cNvSpPr/>
            <p:nvPr/>
          </p:nvSpPr>
          <p:spPr>
            <a:xfrm>
              <a:off x="2048932" y="2827865"/>
              <a:ext cx="637117" cy="650665"/>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 name="connsiteX0" fmla="*/ 0 w 613828"/>
                <a:gd name="connsiteY0" fmla="*/ 0 h 641773"/>
                <a:gd name="connsiteX1" fmla="*/ 609600 w 613828"/>
                <a:gd name="connsiteY1" fmla="*/ 0 h 641773"/>
                <a:gd name="connsiteX2" fmla="*/ 613828 w 613828"/>
                <a:gd name="connsiteY2" fmla="*/ 641773 h 641773"/>
              </a:gdLst>
              <a:ahLst/>
              <a:cxnLst>
                <a:cxn ang="0">
                  <a:pos x="connsiteX0" y="connsiteY0"/>
                </a:cxn>
                <a:cxn ang="0">
                  <a:pos x="connsiteX1" y="connsiteY1"/>
                </a:cxn>
                <a:cxn ang="0">
                  <a:pos x="connsiteX2" y="connsiteY2"/>
                </a:cxn>
              </a:cxnLst>
              <a:rect l="l" t="t" r="r" b="b"/>
              <a:pathLst>
                <a:path w="613828" h="641773">
                  <a:moveTo>
                    <a:pt x="0" y="0"/>
                  </a:moveTo>
                  <a:lnTo>
                    <a:pt x="609600" y="0"/>
                  </a:lnTo>
                  <a:cubicBezTo>
                    <a:pt x="609600" y="203200"/>
                    <a:pt x="613828" y="641773"/>
                    <a:pt x="613828"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5"/>
            <p:cNvSpPr/>
            <p:nvPr/>
          </p:nvSpPr>
          <p:spPr>
            <a:xfrm>
              <a:off x="1424093" y="2324582"/>
              <a:ext cx="624840" cy="503283"/>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 name="connsiteX4" fmla="*/ 0 w 609600"/>
                <a:gd name="connsiteY4" fmla="*/ 0 h 609600"/>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0 h 609600"/>
                <a:gd name="connsiteX0" fmla="*/ 609600 w 701040"/>
                <a:gd name="connsiteY0" fmla="*/ 609600 h 701040"/>
                <a:gd name="connsiteX1" fmla="*/ 0 w 701040"/>
                <a:gd name="connsiteY1" fmla="*/ 0 h 701040"/>
                <a:gd name="connsiteX2" fmla="*/ 609600 w 701040"/>
                <a:gd name="connsiteY2" fmla="*/ 0 h 701040"/>
                <a:gd name="connsiteX3" fmla="*/ 701040 w 701040"/>
                <a:gd name="connsiteY3" fmla="*/ 701040 h 701040"/>
                <a:gd name="connsiteX0" fmla="*/ 0 w 701040"/>
                <a:gd name="connsiteY0" fmla="*/ 0 h 701040"/>
                <a:gd name="connsiteX1" fmla="*/ 609600 w 701040"/>
                <a:gd name="connsiteY1" fmla="*/ 0 h 701040"/>
                <a:gd name="connsiteX2" fmla="*/ 701040 w 701040"/>
                <a:gd name="connsiteY2" fmla="*/ 701040 h 701040"/>
                <a:gd name="connsiteX0" fmla="*/ 0 w 624840"/>
                <a:gd name="connsiteY0" fmla="*/ 0 h 641773"/>
                <a:gd name="connsiteX1" fmla="*/ 609600 w 624840"/>
                <a:gd name="connsiteY1" fmla="*/ 0 h 641773"/>
                <a:gd name="connsiteX2" fmla="*/ 624840 w 624840"/>
                <a:gd name="connsiteY2" fmla="*/ 641773 h 641773"/>
              </a:gdLst>
              <a:ahLst/>
              <a:cxnLst>
                <a:cxn ang="0">
                  <a:pos x="connsiteX0" y="connsiteY0"/>
                </a:cxn>
                <a:cxn ang="0">
                  <a:pos x="connsiteX1" y="connsiteY1"/>
                </a:cxn>
                <a:cxn ang="0">
                  <a:pos x="connsiteX2" y="connsiteY2"/>
                </a:cxn>
              </a:cxnLst>
              <a:rect l="l" t="t" r="r" b="b"/>
              <a:pathLst>
                <a:path w="624840" h="641773">
                  <a:moveTo>
                    <a:pt x="0" y="0"/>
                  </a:moveTo>
                  <a:lnTo>
                    <a:pt x="609600" y="0"/>
                  </a:lnTo>
                  <a:cubicBezTo>
                    <a:pt x="609600" y="203200"/>
                    <a:pt x="624840" y="641773"/>
                    <a:pt x="624840" y="641773"/>
                  </a:cubicBezTo>
                </a:path>
              </a:pathLst>
            </a:custGeom>
            <a:noFill/>
            <a:ln w="19050" cap="sq">
              <a:solidFill>
                <a:srgbClr val="9A7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3" name="直線コネクタ 262"/>
            <p:cNvCxnSpPr/>
            <p:nvPr/>
          </p:nvCxnSpPr>
          <p:spPr>
            <a:xfrm>
              <a:off x="2686049" y="3478530"/>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rot="16200000">
              <a:off x="-1158239" y="-280493"/>
              <a:ext cx="5164667" cy="0"/>
            </a:xfrm>
            <a:prstGeom prst="line">
              <a:avLst/>
            </a:prstGeom>
            <a:ln w="19050" cap="sq">
              <a:solidFill>
                <a:srgbClr val="9A7D29"/>
              </a:solidFill>
            </a:ln>
          </p:spPr>
          <p:style>
            <a:lnRef idx="1">
              <a:schemeClr val="accent1"/>
            </a:lnRef>
            <a:fillRef idx="0">
              <a:schemeClr val="accent1"/>
            </a:fillRef>
            <a:effectRef idx="0">
              <a:schemeClr val="accent1"/>
            </a:effectRef>
            <a:fontRef idx="minor">
              <a:schemeClr val="tx1"/>
            </a:fontRef>
          </p:style>
        </p:cxnSp>
      </p:grpSp>
      <p:grpSp>
        <p:nvGrpSpPr>
          <p:cNvPr id="265" name="グループ化 264"/>
          <p:cNvGrpSpPr/>
          <p:nvPr/>
        </p:nvGrpSpPr>
        <p:grpSpPr>
          <a:xfrm rot="10800000">
            <a:off x="4060347" y="3830905"/>
            <a:ext cx="700670" cy="192334"/>
            <a:chOff x="6960318" y="81404"/>
            <a:chExt cx="1177491" cy="373403"/>
          </a:xfrm>
        </p:grpSpPr>
        <p:sp>
          <p:nvSpPr>
            <p:cNvPr id="266" name="角丸四角形 265"/>
            <p:cNvSpPr/>
            <p:nvPr/>
          </p:nvSpPr>
          <p:spPr>
            <a:xfrm>
              <a:off x="6960318" y="81404"/>
              <a:ext cx="171645" cy="373403"/>
            </a:xfrm>
            <a:prstGeom prst="roundRect">
              <a:avLst>
                <a:gd name="adj" fmla="val 50000"/>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角丸四角形 266"/>
            <p:cNvSpPr/>
            <p:nvPr/>
          </p:nvSpPr>
          <p:spPr>
            <a:xfrm>
              <a:off x="7127959" y="81404"/>
              <a:ext cx="171645" cy="373403"/>
            </a:xfrm>
            <a:prstGeom prst="roundRect">
              <a:avLst>
                <a:gd name="adj" fmla="val 50000"/>
              </a:avLst>
            </a:prstGeom>
            <a:solidFill>
              <a:srgbClr val="920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角丸四角形 267"/>
            <p:cNvSpPr/>
            <p:nvPr/>
          </p:nvSpPr>
          <p:spPr>
            <a:xfrm>
              <a:off x="7295600" y="81404"/>
              <a:ext cx="171645" cy="373403"/>
            </a:xfrm>
            <a:prstGeom prst="roundRect">
              <a:avLst>
                <a:gd name="adj" fmla="val 50000"/>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角丸四角形 268"/>
            <p:cNvSpPr/>
            <p:nvPr/>
          </p:nvSpPr>
          <p:spPr>
            <a:xfrm>
              <a:off x="7463241" y="81404"/>
              <a:ext cx="171645" cy="373403"/>
            </a:xfrm>
            <a:prstGeom prst="roundRect">
              <a:avLst>
                <a:gd name="adj" fmla="val 50000"/>
              </a:avLst>
            </a:prstGeom>
            <a:solidFill>
              <a:srgbClr val="E51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角丸四角形 269"/>
            <p:cNvSpPr/>
            <p:nvPr/>
          </p:nvSpPr>
          <p:spPr>
            <a:xfrm>
              <a:off x="7630882" y="81404"/>
              <a:ext cx="171645" cy="373403"/>
            </a:xfrm>
            <a:prstGeom prst="roundRect">
              <a:avLst>
                <a:gd name="adj" fmla="val 50000"/>
              </a:avLst>
            </a:prstGeom>
            <a:solidFill>
              <a:srgbClr val="192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角丸四角形 270"/>
            <p:cNvSpPr/>
            <p:nvPr/>
          </p:nvSpPr>
          <p:spPr>
            <a:xfrm>
              <a:off x="7798523" y="81404"/>
              <a:ext cx="171645" cy="373403"/>
            </a:xfrm>
            <a:prstGeom prst="roundRect">
              <a:avLst>
                <a:gd name="adj" fmla="val 50000"/>
              </a:avLst>
            </a:prstGeom>
            <a:solidFill>
              <a:schemeClr val="bg1"/>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角丸四角形 271"/>
            <p:cNvSpPr/>
            <p:nvPr/>
          </p:nvSpPr>
          <p:spPr>
            <a:xfrm>
              <a:off x="7966164" y="81404"/>
              <a:ext cx="171645" cy="373403"/>
            </a:xfrm>
            <a:prstGeom prst="roundRect">
              <a:avLst>
                <a:gd name="adj" fmla="val 50000"/>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3" name="グループ化 272"/>
          <p:cNvGrpSpPr/>
          <p:nvPr/>
        </p:nvGrpSpPr>
        <p:grpSpPr>
          <a:xfrm>
            <a:off x="1783589" y="3788359"/>
            <a:ext cx="756353" cy="207619"/>
            <a:chOff x="6960318" y="81404"/>
            <a:chExt cx="1177491" cy="373403"/>
          </a:xfrm>
        </p:grpSpPr>
        <p:sp>
          <p:nvSpPr>
            <p:cNvPr id="274" name="角丸四角形 273"/>
            <p:cNvSpPr/>
            <p:nvPr/>
          </p:nvSpPr>
          <p:spPr>
            <a:xfrm>
              <a:off x="6960318" y="81404"/>
              <a:ext cx="171645" cy="373403"/>
            </a:xfrm>
            <a:prstGeom prst="roundRect">
              <a:avLst>
                <a:gd name="adj" fmla="val 50000"/>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角丸四角形 274"/>
            <p:cNvSpPr/>
            <p:nvPr/>
          </p:nvSpPr>
          <p:spPr>
            <a:xfrm>
              <a:off x="7127959" y="81404"/>
              <a:ext cx="171645" cy="373403"/>
            </a:xfrm>
            <a:prstGeom prst="roundRect">
              <a:avLst>
                <a:gd name="adj" fmla="val 50000"/>
              </a:avLst>
            </a:prstGeom>
            <a:solidFill>
              <a:srgbClr val="920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角丸四角形 275"/>
            <p:cNvSpPr/>
            <p:nvPr/>
          </p:nvSpPr>
          <p:spPr>
            <a:xfrm>
              <a:off x="7295600" y="81404"/>
              <a:ext cx="171645" cy="373403"/>
            </a:xfrm>
            <a:prstGeom prst="roundRect">
              <a:avLst>
                <a:gd name="adj" fmla="val 50000"/>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角丸四角形 276"/>
            <p:cNvSpPr/>
            <p:nvPr/>
          </p:nvSpPr>
          <p:spPr>
            <a:xfrm>
              <a:off x="7463241" y="81404"/>
              <a:ext cx="171645" cy="373403"/>
            </a:xfrm>
            <a:prstGeom prst="roundRect">
              <a:avLst>
                <a:gd name="adj" fmla="val 50000"/>
              </a:avLst>
            </a:prstGeom>
            <a:solidFill>
              <a:srgbClr val="E51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角丸四角形 277"/>
            <p:cNvSpPr/>
            <p:nvPr/>
          </p:nvSpPr>
          <p:spPr>
            <a:xfrm>
              <a:off x="7630882" y="81404"/>
              <a:ext cx="171645" cy="373403"/>
            </a:xfrm>
            <a:prstGeom prst="roundRect">
              <a:avLst>
                <a:gd name="adj" fmla="val 50000"/>
              </a:avLst>
            </a:prstGeom>
            <a:solidFill>
              <a:srgbClr val="192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角丸四角形 278"/>
            <p:cNvSpPr/>
            <p:nvPr/>
          </p:nvSpPr>
          <p:spPr>
            <a:xfrm>
              <a:off x="7798523" y="81404"/>
              <a:ext cx="171645" cy="373403"/>
            </a:xfrm>
            <a:prstGeom prst="roundRect">
              <a:avLst>
                <a:gd name="adj" fmla="val 5000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角丸四角形 279"/>
            <p:cNvSpPr/>
            <p:nvPr/>
          </p:nvSpPr>
          <p:spPr>
            <a:xfrm>
              <a:off x="7966164" y="81404"/>
              <a:ext cx="171645" cy="373403"/>
            </a:xfrm>
            <a:prstGeom prst="roundRect">
              <a:avLst>
                <a:gd name="adj" fmla="val 50000"/>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1" name="図 28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62419" y="1544415"/>
            <a:ext cx="1582520" cy="1083906"/>
          </a:xfrm>
          <a:prstGeom prst="rect">
            <a:avLst/>
          </a:prstGeom>
        </p:spPr>
      </p:pic>
      <p:pic>
        <p:nvPicPr>
          <p:cNvPr id="126" name="図 125"/>
          <p:cNvPicPr>
            <a:picLocks noChangeAspect="1"/>
          </p:cNvPicPr>
          <p:nvPr/>
        </p:nvPicPr>
        <p:blipFill rotWithShape="1">
          <a:blip r:embed="rId23"/>
          <a:srcRect b="4277"/>
          <a:stretch/>
        </p:blipFill>
        <p:spPr>
          <a:xfrm>
            <a:off x="6012140" y="4014262"/>
            <a:ext cx="467152" cy="485140"/>
          </a:xfrm>
          <a:prstGeom prst="rect">
            <a:avLst/>
          </a:prstGeom>
        </p:spPr>
      </p:pic>
      <p:sp>
        <p:nvSpPr>
          <p:cNvPr id="124" name="正方形/長方形 46"/>
          <p:cNvSpPr>
            <a:spLocks noChangeArrowheads="1"/>
          </p:cNvSpPr>
          <p:nvPr/>
        </p:nvSpPr>
        <p:spPr bwMode="auto">
          <a:xfrm>
            <a:off x="5514549" y="8748603"/>
            <a:ext cx="1330390" cy="683774"/>
          </a:xfrm>
          <a:prstGeom prst="rect">
            <a:avLst/>
          </a:prstGeom>
          <a:noFill/>
          <a:ln w="9525">
            <a:noFill/>
            <a:miter lim="800000"/>
            <a:headEnd/>
            <a:tailEnd/>
          </a:ln>
        </p:spPr>
        <p:txBody>
          <a:bodyPr/>
          <a:lstStyle/>
          <a:p>
            <a:pPr eaLnBrk="1" hangingPunct="1"/>
            <a:r>
              <a:rPr lang="ja-JP" altLang="en-US" sz="1100" dirty="0">
                <a:ln w="76200">
                  <a:noFill/>
                </a:ln>
                <a:latin typeface="Meiryo UI" panose="020B0604030504040204" pitchFamily="50" charset="-128"/>
                <a:ea typeface="Meiryo UI" panose="020B0604030504040204" pitchFamily="50" charset="-128"/>
              </a:rPr>
              <a:t>お漬物</a:t>
            </a:r>
            <a:r>
              <a:rPr lang="ja-JP" altLang="en-US" sz="1100" dirty="0" smtClean="0">
                <a:ln w="76200">
                  <a:noFill/>
                </a:ln>
                <a:latin typeface="Meiryo UI" panose="020B0604030504040204" pitchFamily="50" charset="-128"/>
                <a:ea typeface="Meiryo UI" panose="020B0604030504040204" pitchFamily="50" charset="-128"/>
              </a:rPr>
              <a:t>と海苔を</a:t>
            </a:r>
            <a:endParaRPr lang="en-US" altLang="ja-JP" sz="1100" dirty="0" smtClean="0">
              <a:ln w="76200">
                <a:noFill/>
              </a:ln>
              <a:latin typeface="Meiryo UI" panose="020B0604030504040204" pitchFamily="50" charset="-128"/>
              <a:ea typeface="Meiryo UI" panose="020B0604030504040204" pitchFamily="50" charset="-128"/>
            </a:endParaRPr>
          </a:p>
          <a:p>
            <a:pPr eaLnBrk="1" hangingPunct="1"/>
            <a:r>
              <a:rPr lang="ja-JP" altLang="en-US" sz="1100" dirty="0" smtClean="0">
                <a:ln w="76200">
                  <a:noFill/>
                </a:ln>
                <a:latin typeface="Meiryo UI" panose="020B0604030504040204" pitchFamily="50" charset="-128"/>
                <a:ea typeface="Meiryo UI" panose="020B0604030504040204" pitchFamily="50" charset="-128"/>
              </a:rPr>
              <a:t>混ぜ込んだ</a:t>
            </a:r>
            <a:endParaRPr lang="en-US" altLang="ja-JP" sz="1100" dirty="0" smtClean="0">
              <a:ln w="76200">
                <a:noFill/>
              </a:ln>
              <a:latin typeface="Meiryo UI" panose="020B0604030504040204" pitchFamily="50" charset="-128"/>
              <a:ea typeface="Meiryo UI" panose="020B0604030504040204" pitchFamily="50" charset="-128"/>
            </a:endParaRPr>
          </a:p>
          <a:p>
            <a:pPr eaLnBrk="1" hangingPunct="1"/>
            <a:r>
              <a:rPr lang="ja-JP" altLang="en-US" sz="1100" dirty="0" smtClean="0">
                <a:ln w="76200">
                  <a:noFill/>
                </a:ln>
                <a:latin typeface="Meiryo UI" panose="020B0604030504040204" pitchFamily="50" charset="-128"/>
                <a:ea typeface="Meiryo UI" panose="020B0604030504040204" pitchFamily="50" charset="-128"/>
              </a:rPr>
              <a:t>韓国風おにぎりです。</a:t>
            </a:r>
            <a:endParaRPr lang="ja-JP" altLang="en-US" sz="1100" dirty="0">
              <a:ln w="76200">
                <a:noFill/>
              </a:ln>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885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375</Words>
  <Application>Microsoft Office PowerPoint</Application>
  <PresentationFormat>A4 210 x 297 mm</PresentationFormat>
  <Paragraphs>52</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HGP明朝E</vt:lpstr>
      <vt:lpstr>Meiryo UI</vt:lpstr>
      <vt:lpstr>ＭＳ Ｐゴシック</vt:lpstr>
      <vt:lpstr>メイリオ</vt:lpstr>
      <vt:lpstr>游ゴシック Medium</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2023-10-17T03:00:16Z</dcterms:modified>
</cp:coreProperties>
</file>